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63" r:id="rId4"/>
    <p:sldId id="259" r:id="rId5"/>
    <p:sldId id="262" r:id="rId6"/>
    <p:sldId id="261" r:id="rId7"/>
    <p:sldId id="260" r:id="rId8"/>
    <p:sldId id="264" r:id="rId9"/>
    <p:sldId id="265" r:id="rId10"/>
    <p:sldId id="277" r:id="rId11"/>
    <p:sldId id="269" r:id="rId12"/>
    <p:sldId id="268" r:id="rId13"/>
    <p:sldId id="267" r:id="rId14"/>
    <p:sldId id="273" r:id="rId15"/>
    <p:sldId id="272" r:id="rId16"/>
    <p:sldId id="274" r:id="rId17"/>
    <p:sldId id="270" r:id="rId18"/>
    <p:sldId id="275" r:id="rId19"/>
    <p:sldId id="276" r:id="rId20"/>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215" autoAdjust="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9B32BF-EA3C-431A-BF8A-920B41F0B964}" type="doc">
      <dgm:prSet loTypeId="urn:microsoft.com/office/officeart/2005/8/layout/hierarchy6" loCatId="hierarchy" qsTypeId="urn:microsoft.com/office/officeart/2005/8/quickstyle/3d1" qsCatId="3D" csTypeId="urn:microsoft.com/office/officeart/2005/8/colors/accent0_1" csCatId="mainScheme" phldr="1"/>
      <dgm:spPr/>
      <dgm:t>
        <a:bodyPr/>
        <a:lstStyle/>
        <a:p>
          <a:endParaRPr lang="en-US"/>
        </a:p>
      </dgm:t>
    </dgm:pt>
    <dgm:pt modelId="{2F2DA6A1-BA8D-48AE-8EB8-B5A837FF344E}">
      <dgm:prSet custT="1"/>
      <dgm:spPr/>
      <dgm:t>
        <a:bodyPr/>
        <a:lstStyle/>
        <a:p>
          <a:pPr rtl="0"/>
          <a:r>
            <a:rPr lang="en-US" sz="3200" b="1" dirty="0">
              <a:solidFill>
                <a:srgbClr val="002060"/>
              </a:solidFill>
            </a:rPr>
            <a:t>April 2008:</a:t>
          </a:r>
        </a:p>
        <a:p>
          <a:pPr rtl="0"/>
          <a:r>
            <a:rPr lang="en-US" sz="2800" b="1" dirty="0">
              <a:solidFill>
                <a:srgbClr val="002060"/>
              </a:solidFill>
            </a:rPr>
            <a:t>Three escrow funds established. </a:t>
          </a:r>
        </a:p>
        <a:p>
          <a:pPr rtl="0"/>
          <a:r>
            <a:rPr lang="en-US" sz="2000" b="1" dirty="0">
              <a:solidFill>
                <a:srgbClr val="002060"/>
              </a:solidFill>
            </a:rPr>
            <a:t>Release of funds was conditioned upon final approval of the development plan, which has subsequently been delayed by the lawsuits.</a:t>
          </a:r>
        </a:p>
      </dgm:t>
    </dgm:pt>
    <dgm:pt modelId="{CF5DF1BB-EF5C-40E3-B813-C39A3AD8A88E}" type="parTrans" cxnId="{21C69569-8F38-4DC1-904B-464B13C1DE0D}">
      <dgm:prSet/>
      <dgm:spPr/>
      <dgm:t>
        <a:bodyPr/>
        <a:lstStyle/>
        <a:p>
          <a:endParaRPr lang="en-US"/>
        </a:p>
      </dgm:t>
    </dgm:pt>
    <dgm:pt modelId="{7D58CFB7-7586-4E13-85D4-CAC67F464185}" type="sibTrans" cxnId="{21C69569-8F38-4DC1-904B-464B13C1DE0D}">
      <dgm:prSet/>
      <dgm:spPr/>
      <dgm:t>
        <a:bodyPr/>
        <a:lstStyle/>
        <a:p>
          <a:endParaRPr lang="en-US"/>
        </a:p>
      </dgm:t>
    </dgm:pt>
    <dgm:pt modelId="{DC2B106A-062A-4264-B275-A5A770934C37}">
      <dgm:prSet/>
      <dgm:spPr/>
      <dgm:t>
        <a:bodyPr/>
        <a:lstStyle/>
        <a:p>
          <a:pPr algn="ctr" rtl="0"/>
          <a:r>
            <a:rPr lang="en-US" dirty="0">
              <a:solidFill>
                <a:srgbClr val="002060"/>
              </a:solidFill>
            </a:rPr>
            <a:t>$250,000 for Little Beach Park improvements</a:t>
          </a:r>
        </a:p>
        <a:p>
          <a:pPr algn="ctr" rtl="0"/>
          <a:r>
            <a:rPr lang="en-US" dirty="0">
              <a:solidFill>
                <a:srgbClr val="002060"/>
              </a:solidFill>
            </a:rPr>
            <a:t>$350,000 for a Scholarship Program</a:t>
          </a:r>
        </a:p>
      </dgm:t>
    </dgm:pt>
    <dgm:pt modelId="{B8D9E6D3-984D-4820-965B-7ACC486F8616}" type="parTrans" cxnId="{1999EA08-01A2-47BD-8CB3-5FC7B4E6502C}">
      <dgm:prSet/>
      <dgm:spPr/>
      <dgm:t>
        <a:bodyPr/>
        <a:lstStyle/>
        <a:p>
          <a:endParaRPr lang="en-US"/>
        </a:p>
      </dgm:t>
    </dgm:pt>
    <dgm:pt modelId="{36B0B08A-8752-4045-A74D-D371F4DC6650}" type="sibTrans" cxnId="{1999EA08-01A2-47BD-8CB3-5FC7B4E6502C}">
      <dgm:prSet/>
      <dgm:spPr/>
      <dgm:t>
        <a:bodyPr/>
        <a:lstStyle/>
        <a:p>
          <a:endParaRPr lang="en-US"/>
        </a:p>
      </dgm:t>
    </dgm:pt>
    <dgm:pt modelId="{1247DEE6-C1B6-42A1-9480-063CDF7B2494}">
      <dgm:prSet/>
      <dgm:spPr/>
      <dgm:t>
        <a:bodyPr/>
        <a:lstStyle/>
        <a:p>
          <a:pPr rtl="0"/>
          <a:r>
            <a:rPr lang="en-US" dirty="0">
              <a:solidFill>
                <a:srgbClr val="002060"/>
              </a:solidFill>
            </a:rPr>
            <a:t>$2,000,000 for Bike Trail </a:t>
          </a:r>
        </a:p>
        <a:p>
          <a:pPr rtl="0"/>
          <a:r>
            <a:rPr lang="en-US" dirty="0">
              <a:solidFill>
                <a:srgbClr val="002060"/>
              </a:solidFill>
            </a:rPr>
            <a:t>$6,000,000 for Rec/Community Center</a:t>
          </a:r>
        </a:p>
      </dgm:t>
    </dgm:pt>
    <dgm:pt modelId="{526B84AA-AD80-481B-8E9E-A47472093362}" type="parTrans" cxnId="{49AADC77-5961-4F96-B844-FFA6A534FA44}">
      <dgm:prSet/>
      <dgm:spPr/>
      <dgm:t>
        <a:bodyPr/>
        <a:lstStyle/>
        <a:p>
          <a:endParaRPr lang="en-US"/>
        </a:p>
      </dgm:t>
    </dgm:pt>
    <dgm:pt modelId="{C3F280DB-2228-43DB-BC1D-2E125F51ED0A}" type="sibTrans" cxnId="{49AADC77-5961-4F96-B844-FFA6A534FA44}">
      <dgm:prSet/>
      <dgm:spPr/>
      <dgm:t>
        <a:bodyPr/>
        <a:lstStyle/>
        <a:p>
          <a:endParaRPr lang="en-US"/>
        </a:p>
      </dgm:t>
    </dgm:pt>
    <dgm:pt modelId="{47B63C09-ED98-4660-B794-DB12A3D9FBA2}">
      <dgm:prSet/>
      <dgm:spPr/>
      <dgm:t>
        <a:bodyPr/>
        <a:lstStyle/>
        <a:p>
          <a:pPr rtl="0"/>
          <a:r>
            <a:rPr lang="en-US" dirty="0">
              <a:solidFill>
                <a:srgbClr val="002060"/>
              </a:solidFill>
            </a:rPr>
            <a:t>$3,000,000 Bolts Lake Reservoir design and construction</a:t>
          </a:r>
        </a:p>
      </dgm:t>
    </dgm:pt>
    <dgm:pt modelId="{010422FE-73EA-490B-B23E-A56894442383}" type="parTrans" cxnId="{FE20D597-1A58-4EBC-B4BF-C5741CD71F36}">
      <dgm:prSet/>
      <dgm:spPr/>
      <dgm:t>
        <a:bodyPr/>
        <a:lstStyle/>
        <a:p>
          <a:endParaRPr lang="en-US"/>
        </a:p>
      </dgm:t>
    </dgm:pt>
    <dgm:pt modelId="{92155C56-9640-4BEA-B6B0-394BEC1F726D}" type="sibTrans" cxnId="{FE20D597-1A58-4EBC-B4BF-C5741CD71F36}">
      <dgm:prSet/>
      <dgm:spPr/>
      <dgm:t>
        <a:bodyPr/>
        <a:lstStyle/>
        <a:p>
          <a:endParaRPr lang="en-US"/>
        </a:p>
      </dgm:t>
    </dgm:pt>
    <dgm:pt modelId="{FAD5698E-7056-41AE-A69B-D556B9E56ACA}" type="pres">
      <dgm:prSet presAssocID="{CC9B32BF-EA3C-431A-BF8A-920B41F0B964}" presName="mainComposite" presStyleCnt="0">
        <dgm:presLayoutVars>
          <dgm:chPref val="1"/>
          <dgm:dir/>
          <dgm:animOne val="branch"/>
          <dgm:animLvl val="lvl"/>
          <dgm:resizeHandles val="exact"/>
        </dgm:presLayoutVars>
      </dgm:prSet>
      <dgm:spPr/>
    </dgm:pt>
    <dgm:pt modelId="{61A4BF96-2581-425E-BCC8-48C64C7412A7}" type="pres">
      <dgm:prSet presAssocID="{CC9B32BF-EA3C-431A-BF8A-920B41F0B964}" presName="hierFlow" presStyleCnt="0"/>
      <dgm:spPr/>
    </dgm:pt>
    <dgm:pt modelId="{938E21F7-8E2F-47FE-9F5A-FBF3D283D315}" type="pres">
      <dgm:prSet presAssocID="{CC9B32BF-EA3C-431A-BF8A-920B41F0B964}" presName="hierChild1" presStyleCnt="0">
        <dgm:presLayoutVars>
          <dgm:chPref val="1"/>
          <dgm:animOne val="branch"/>
          <dgm:animLvl val="lvl"/>
        </dgm:presLayoutVars>
      </dgm:prSet>
      <dgm:spPr/>
    </dgm:pt>
    <dgm:pt modelId="{4311B307-822A-43D3-AA2C-92F65F2ADF52}" type="pres">
      <dgm:prSet presAssocID="{2F2DA6A1-BA8D-48AE-8EB8-B5A837FF344E}" presName="Name14" presStyleCnt="0"/>
      <dgm:spPr/>
    </dgm:pt>
    <dgm:pt modelId="{02D40349-60A9-4E82-860A-E271C0E9F961}" type="pres">
      <dgm:prSet presAssocID="{2F2DA6A1-BA8D-48AE-8EB8-B5A837FF344E}" presName="level1Shape" presStyleLbl="node0" presStyleIdx="0" presStyleCnt="1" custScaleX="304626" custScaleY="169504" custLinFactNeighborX="0">
        <dgm:presLayoutVars>
          <dgm:chPref val="3"/>
        </dgm:presLayoutVars>
      </dgm:prSet>
      <dgm:spPr/>
    </dgm:pt>
    <dgm:pt modelId="{0E475C94-659C-497B-ABFF-7C177A542187}" type="pres">
      <dgm:prSet presAssocID="{2F2DA6A1-BA8D-48AE-8EB8-B5A837FF344E}" presName="hierChild2" presStyleCnt="0"/>
      <dgm:spPr/>
    </dgm:pt>
    <dgm:pt modelId="{AD6479A9-9F95-4729-876E-725B68A8149D}" type="pres">
      <dgm:prSet presAssocID="{B8D9E6D3-984D-4820-965B-7ACC486F8616}" presName="Name19" presStyleLbl="parChTrans1D2" presStyleIdx="0" presStyleCnt="3"/>
      <dgm:spPr/>
    </dgm:pt>
    <dgm:pt modelId="{A92EC870-2060-4397-B7B5-713CD80472DA}" type="pres">
      <dgm:prSet presAssocID="{DC2B106A-062A-4264-B275-A5A770934C37}" presName="Name21" presStyleCnt="0"/>
      <dgm:spPr/>
    </dgm:pt>
    <dgm:pt modelId="{BBE53678-682E-4E95-9404-8ABBCB3246EF}" type="pres">
      <dgm:prSet presAssocID="{DC2B106A-062A-4264-B275-A5A770934C37}" presName="level2Shape" presStyleLbl="node2" presStyleIdx="0" presStyleCnt="3" custScaleX="115235" custScaleY="129749"/>
      <dgm:spPr/>
    </dgm:pt>
    <dgm:pt modelId="{CB2BCB07-F2EB-4E59-997D-84385750CA0F}" type="pres">
      <dgm:prSet presAssocID="{DC2B106A-062A-4264-B275-A5A770934C37}" presName="hierChild3" presStyleCnt="0"/>
      <dgm:spPr/>
    </dgm:pt>
    <dgm:pt modelId="{73BF2DEF-D9D0-40B5-9A23-972905FD755D}" type="pres">
      <dgm:prSet presAssocID="{526B84AA-AD80-481B-8E9E-A47472093362}" presName="Name19" presStyleLbl="parChTrans1D2" presStyleIdx="1" presStyleCnt="3"/>
      <dgm:spPr/>
    </dgm:pt>
    <dgm:pt modelId="{954A35DF-5955-40C4-BE81-8C164552C5BB}" type="pres">
      <dgm:prSet presAssocID="{1247DEE6-C1B6-42A1-9480-063CDF7B2494}" presName="Name21" presStyleCnt="0"/>
      <dgm:spPr/>
    </dgm:pt>
    <dgm:pt modelId="{5B1371BB-2AC5-41BA-9204-7368EF36D456}" type="pres">
      <dgm:prSet presAssocID="{1247DEE6-C1B6-42A1-9480-063CDF7B2494}" presName="level2Shape" presStyleLbl="node2" presStyleIdx="1" presStyleCnt="3" custScaleX="119618" custScaleY="129749" custLinFactNeighborX="1650"/>
      <dgm:spPr/>
    </dgm:pt>
    <dgm:pt modelId="{50F51383-BBBA-4196-AA8D-5802A5D111DA}" type="pres">
      <dgm:prSet presAssocID="{1247DEE6-C1B6-42A1-9480-063CDF7B2494}" presName="hierChild3" presStyleCnt="0"/>
      <dgm:spPr/>
    </dgm:pt>
    <dgm:pt modelId="{9ADB3B41-5EFB-45E1-B1F6-25BAC40CF8AB}" type="pres">
      <dgm:prSet presAssocID="{010422FE-73EA-490B-B23E-A56894442383}" presName="Name19" presStyleLbl="parChTrans1D2" presStyleIdx="2" presStyleCnt="3"/>
      <dgm:spPr/>
    </dgm:pt>
    <dgm:pt modelId="{8B508888-E7B1-45F7-82BD-C870030E3D5D}" type="pres">
      <dgm:prSet presAssocID="{47B63C09-ED98-4660-B794-DB12A3D9FBA2}" presName="Name21" presStyleCnt="0"/>
      <dgm:spPr/>
    </dgm:pt>
    <dgm:pt modelId="{98032E51-3319-4C82-8714-AD6712C75144}" type="pres">
      <dgm:prSet presAssocID="{47B63C09-ED98-4660-B794-DB12A3D9FBA2}" presName="level2Shape" presStyleLbl="node2" presStyleIdx="2" presStyleCnt="3" custScaleX="116303" custScaleY="129749"/>
      <dgm:spPr/>
    </dgm:pt>
    <dgm:pt modelId="{DA853D95-01F3-4780-9DE9-1D686D76750C}" type="pres">
      <dgm:prSet presAssocID="{47B63C09-ED98-4660-B794-DB12A3D9FBA2}" presName="hierChild3" presStyleCnt="0"/>
      <dgm:spPr/>
    </dgm:pt>
    <dgm:pt modelId="{902EBE38-07DC-4E2F-B0ED-35C6BB14A6C2}" type="pres">
      <dgm:prSet presAssocID="{CC9B32BF-EA3C-431A-BF8A-920B41F0B964}" presName="bgShapesFlow" presStyleCnt="0"/>
      <dgm:spPr/>
    </dgm:pt>
  </dgm:ptLst>
  <dgm:cxnLst>
    <dgm:cxn modelId="{1E934800-B482-4EC2-B9F2-C350C42FC734}" type="presOf" srcId="{DC2B106A-062A-4264-B275-A5A770934C37}" destId="{BBE53678-682E-4E95-9404-8ABBCB3246EF}" srcOrd="0" destOrd="0" presId="urn:microsoft.com/office/officeart/2005/8/layout/hierarchy6"/>
    <dgm:cxn modelId="{1A29ED05-518B-414C-9C38-7A5A2B464710}" type="presOf" srcId="{1247DEE6-C1B6-42A1-9480-063CDF7B2494}" destId="{5B1371BB-2AC5-41BA-9204-7368EF36D456}" srcOrd="0" destOrd="0" presId="urn:microsoft.com/office/officeart/2005/8/layout/hierarchy6"/>
    <dgm:cxn modelId="{1999EA08-01A2-47BD-8CB3-5FC7B4E6502C}" srcId="{2F2DA6A1-BA8D-48AE-8EB8-B5A837FF344E}" destId="{DC2B106A-062A-4264-B275-A5A770934C37}" srcOrd="0" destOrd="0" parTransId="{B8D9E6D3-984D-4820-965B-7ACC486F8616}" sibTransId="{36B0B08A-8752-4045-A74D-D371F4DC6650}"/>
    <dgm:cxn modelId="{86A4BC1C-7A31-4A13-A273-37E2A1CF02CD}" type="presOf" srcId="{010422FE-73EA-490B-B23E-A56894442383}" destId="{9ADB3B41-5EFB-45E1-B1F6-25BAC40CF8AB}" srcOrd="0" destOrd="0" presId="urn:microsoft.com/office/officeart/2005/8/layout/hierarchy6"/>
    <dgm:cxn modelId="{6AE54D29-7337-4D8F-9102-9E4D911ADF27}" type="presOf" srcId="{526B84AA-AD80-481B-8E9E-A47472093362}" destId="{73BF2DEF-D9D0-40B5-9A23-972905FD755D}" srcOrd="0" destOrd="0" presId="urn:microsoft.com/office/officeart/2005/8/layout/hierarchy6"/>
    <dgm:cxn modelId="{BF096438-E0EF-47D3-896F-AEF3DC6C34ED}" type="presOf" srcId="{2F2DA6A1-BA8D-48AE-8EB8-B5A837FF344E}" destId="{02D40349-60A9-4E82-860A-E271C0E9F961}" srcOrd="0" destOrd="0" presId="urn:microsoft.com/office/officeart/2005/8/layout/hierarchy6"/>
    <dgm:cxn modelId="{A3497D46-48FC-4872-8ADC-3569FAA661C7}" type="presOf" srcId="{CC9B32BF-EA3C-431A-BF8A-920B41F0B964}" destId="{FAD5698E-7056-41AE-A69B-D556B9E56ACA}" srcOrd="0" destOrd="0" presId="urn:microsoft.com/office/officeart/2005/8/layout/hierarchy6"/>
    <dgm:cxn modelId="{21C69569-8F38-4DC1-904B-464B13C1DE0D}" srcId="{CC9B32BF-EA3C-431A-BF8A-920B41F0B964}" destId="{2F2DA6A1-BA8D-48AE-8EB8-B5A837FF344E}" srcOrd="0" destOrd="0" parTransId="{CF5DF1BB-EF5C-40E3-B813-C39A3AD8A88E}" sibTransId="{7D58CFB7-7586-4E13-85D4-CAC67F464185}"/>
    <dgm:cxn modelId="{49AADC77-5961-4F96-B844-FFA6A534FA44}" srcId="{2F2DA6A1-BA8D-48AE-8EB8-B5A837FF344E}" destId="{1247DEE6-C1B6-42A1-9480-063CDF7B2494}" srcOrd="1" destOrd="0" parTransId="{526B84AA-AD80-481B-8E9E-A47472093362}" sibTransId="{C3F280DB-2228-43DB-BC1D-2E125F51ED0A}"/>
    <dgm:cxn modelId="{FE20D597-1A58-4EBC-B4BF-C5741CD71F36}" srcId="{2F2DA6A1-BA8D-48AE-8EB8-B5A837FF344E}" destId="{47B63C09-ED98-4660-B794-DB12A3D9FBA2}" srcOrd="2" destOrd="0" parTransId="{010422FE-73EA-490B-B23E-A56894442383}" sibTransId="{92155C56-9640-4BEA-B6B0-394BEC1F726D}"/>
    <dgm:cxn modelId="{4222C5AD-3ABF-462E-87AF-CD4040D4D3C5}" type="presOf" srcId="{47B63C09-ED98-4660-B794-DB12A3D9FBA2}" destId="{98032E51-3319-4C82-8714-AD6712C75144}" srcOrd="0" destOrd="0" presId="urn:microsoft.com/office/officeart/2005/8/layout/hierarchy6"/>
    <dgm:cxn modelId="{63A177BA-3490-4B49-B4AA-CB7900EDEE82}" type="presOf" srcId="{B8D9E6D3-984D-4820-965B-7ACC486F8616}" destId="{AD6479A9-9F95-4729-876E-725B68A8149D}" srcOrd="0" destOrd="0" presId="urn:microsoft.com/office/officeart/2005/8/layout/hierarchy6"/>
    <dgm:cxn modelId="{8F83FEFD-CCE4-4BC3-A814-78E51F89BDAB}" type="presParOf" srcId="{FAD5698E-7056-41AE-A69B-D556B9E56ACA}" destId="{61A4BF96-2581-425E-BCC8-48C64C7412A7}" srcOrd="0" destOrd="0" presId="urn:microsoft.com/office/officeart/2005/8/layout/hierarchy6"/>
    <dgm:cxn modelId="{D81E9EA0-A6A2-4030-BC27-85B653C3A9F9}" type="presParOf" srcId="{61A4BF96-2581-425E-BCC8-48C64C7412A7}" destId="{938E21F7-8E2F-47FE-9F5A-FBF3D283D315}" srcOrd="0" destOrd="0" presId="urn:microsoft.com/office/officeart/2005/8/layout/hierarchy6"/>
    <dgm:cxn modelId="{4511AF34-5475-4353-8360-D72C6592889F}" type="presParOf" srcId="{938E21F7-8E2F-47FE-9F5A-FBF3D283D315}" destId="{4311B307-822A-43D3-AA2C-92F65F2ADF52}" srcOrd="0" destOrd="0" presId="urn:microsoft.com/office/officeart/2005/8/layout/hierarchy6"/>
    <dgm:cxn modelId="{A028D277-CC8C-44F0-9B24-B65AB5A6ED24}" type="presParOf" srcId="{4311B307-822A-43D3-AA2C-92F65F2ADF52}" destId="{02D40349-60A9-4E82-860A-E271C0E9F961}" srcOrd="0" destOrd="0" presId="urn:microsoft.com/office/officeart/2005/8/layout/hierarchy6"/>
    <dgm:cxn modelId="{8DA266EE-38CE-44CD-99D2-01C5508F5CE0}" type="presParOf" srcId="{4311B307-822A-43D3-AA2C-92F65F2ADF52}" destId="{0E475C94-659C-497B-ABFF-7C177A542187}" srcOrd="1" destOrd="0" presId="urn:microsoft.com/office/officeart/2005/8/layout/hierarchy6"/>
    <dgm:cxn modelId="{035C60EC-BDED-4A32-8E08-33D43644599B}" type="presParOf" srcId="{0E475C94-659C-497B-ABFF-7C177A542187}" destId="{AD6479A9-9F95-4729-876E-725B68A8149D}" srcOrd="0" destOrd="0" presId="urn:microsoft.com/office/officeart/2005/8/layout/hierarchy6"/>
    <dgm:cxn modelId="{DC325197-CD90-498E-80CF-A6BAC0D63281}" type="presParOf" srcId="{0E475C94-659C-497B-ABFF-7C177A542187}" destId="{A92EC870-2060-4397-B7B5-713CD80472DA}" srcOrd="1" destOrd="0" presId="urn:microsoft.com/office/officeart/2005/8/layout/hierarchy6"/>
    <dgm:cxn modelId="{A9A9F969-1A19-48D5-9F39-55A12F87A542}" type="presParOf" srcId="{A92EC870-2060-4397-B7B5-713CD80472DA}" destId="{BBE53678-682E-4E95-9404-8ABBCB3246EF}" srcOrd="0" destOrd="0" presId="urn:microsoft.com/office/officeart/2005/8/layout/hierarchy6"/>
    <dgm:cxn modelId="{8A1EC1D4-1486-4140-B536-C9D39A168D80}" type="presParOf" srcId="{A92EC870-2060-4397-B7B5-713CD80472DA}" destId="{CB2BCB07-F2EB-4E59-997D-84385750CA0F}" srcOrd="1" destOrd="0" presId="urn:microsoft.com/office/officeart/2005/8/layout/hierarchy6"/>
    <dgm:cxn modelId="{47640CE7-F780-40EB-9876-3F6C458D59B1}" type="presParOf" srcId="{0E475C94-659C-497B-ABFF-7C177A542187}" destId="{73BF2DEF-D9D0-40B5-9A23-972905FD755D}" srcOrd="2" destOrd="0" presId="urn:microsoft.com/office/officeart/2005/8/layout/hierarchy6"/>
    <dgm:cxn modelId="{52413D8B-1975-4DB5-ABA8-2277E9956305}" type="presParOf" srcId="{0E475C94-659C-497B-ABFF-7C177A542187}" destId="{954A35DF-5955-40C4-BE81-8C164552C5BB}" srcOrd="3" destOrd="0" presId="urn:microsoft.com/office/officeart/2005/8/layout/hierarchy6"/>
    <dgm:cxn modelId="{09EDDE8B-AD75-4E6E-BC84-82EBBF5E9716}" type="presParOf" srcId="{954A35DF-5955-40C4-BE81-8C164552C5BB}" destId="{5B1371BB-2AC5-41BA-9204-7368EF36D456}" srcOrd="0" destOrd="0" presId="urn:microsoft.com/office/officeart/2005/8/layout/hierarchy6"/>
    <dgm:cxn modelId="{3B680EA7-865A-48BD-AA7C-895314551DEA}" type="presParOf" srcId="{954A35DF-5955-40C4-BE81-8C164552C5BB}" destId="{50F51383-BBBA-4196-AA8D-5802A5D111DA}" srcOrd="1" destOrd="0" presId="urn:microsoft.com/office/officeart/2005/8/layout/hierarchy6"/>
    <dgm:cxn modelId="{523BBF4C-9D84-4C76-B4CE-B088B65D10BE}" type="presParOf" srcId="{0E475C94-659C-497B-ABFF-7C177A542187}" destId="{9ADB3B41-5EFB-45E1-B1F6-25BAC40CF8AB}" srcOrd="4" destOrd="0" presId="urn:microsoft.com/office/officeart/2005/8/layout/hierarchy6"/>
    <dgm:cxn modelId="{6C0C2BFF-6CD1-428E-B724-109DB5B0B239}" type="presParOf" srcId="{0E475C94-659C-497B-ABFF-7C177A542187}" destId="{8B508888-E7B1-45F7-82BD-C870030E3D5D}" srcOrd="5" destOrd="0" presId="urn:microsoft.com/office/officeart/2005/8/layout/hierarchy6"/>
    <dgm:cxn modelId="{D4D213B2-0B7D-4372-8B0E-4E29F0435C97}" type="presParOf" srcId="{8B508888-E7B1-45F7-82BD-C870030E3D5D}" destId="{98032E51-3319-4C82-8714-AD6712C75144}" srcOrd="0" destOrd="0" presId="urn:microsoft.com/office/officeart/2005/8/layout/hierarchy6"/>
    <dgm:cxn modelId="{C3F17F6D-CCBF-44E5-BD30-B87B720CCC95}" type="presParOf" srcId="{8B508888-E7B1-45F7-82BD-C870030E3D5D}" destId="{DA853D95-01F3-4780-9DE9-1D686D76750C}" srcOrd="1" destOrd="0" presId="urn:microsoft.com/office/officeart/2005/8/layout/hierarchy6"/>
    <dgm:cxn modelId="{AE553C89-CC0C-4F03-BDC6-782BBC942832}" type="presParOf" srcId="{FAD5698E-7056-41AE-A69B-D556B9E56ACA}" destId="{902EBE38-07DC-4E2F-B0ED-35C6BB14A6C2}"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D660C47-4B3B-437B-B345-068521551779}" type="doc">
      <dgm:prSet loTypeId="urn:microsoft.com/office/officeart/2005/8/layout/hierarchy1" loCatId="hierarchy" qsTypeId="urn:microsoft.com/office/officeart/2005/8/quickstyle/3d1" qsCatId="3D" csTypeId="urn:microsoft.com/office/officeart/2005/8/colors/accent0_1" csCatId="mainScheme" phldr="1"/>
      <dgm:spPr/>
      <dgm:t>
        <a:bodyPr/>
        <a:lstStyle/>
        <a:p>
          <a:endParaRPr lang="en-US"/>
        </a:p>
      </dgm:t>
    </dgm:pt>
    <dgm:pt modelId="{8D495DB4-E041-4D69-A3C9-BF70122C9A7A}" type="pres">
      <dgm:prSet presAssocID="{6D660C47-4B3B-437B-B345-068521551779}" presName="hierChild1" presStyleCnt="0">
        <dgm:presLayoutVars>
          <dgm:chPref val="1"/>
          <dgm:dir/>
          <dgm:animOne val="branch"/>
          <dgm:animLvl val="lvl"/>
          <dgm:resizeHandles/>
        </dgm:presLayoutVars>
      </dgm:prSet>
      <dgm:spPr/>
    </dgm:pt>
  </dgm:ptLst>
  <dgm:cxnLst>
    <dgm:cxn modelId="{072C6CCA-58E7-42FD-A500-D478B360739F}" type="presOf" srcId="{6D660C47-4B3B-437B-B345-068521551779}" destId="{8D495DB4-E041-4D69-A3C9-BF70122C9A7A}" srcOrd="0"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40349-60A9-4E82-860A-E271C0E9F961}">
      <dsp:nvSpPr>
        <dsp:cNvPr id="0" name=""/>
        <dsp:cNvSpPr/>
      </dsp:nvSpPr>
      <dsp:spPr>
        <a:xfrm>
          <a:off x="1066799" y="114302"/>
          <a:ext cx="6096001" cy="226134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rgbClr val="002060"/>
              </a:solidFill>
            </a:rPr>
            <a:t>April 2008:</a:t>
          </a:r>
        </a:p>
        <a:p>
          <a:pPr marL="0" lvl="0" indent="0" algn="ctr" defTabSz="1422400" rtl="0">
            <a:lnSpc>
              <a:spcPct val="90000"/>
            </a:lnSpc>
            <a:spcBef>
              <a:spcPct val="0"/>
            </a:spcBef>
            <a:spcAft>
              <a:spcPct val="35000"/>
            </a:spcAft>
            <a:buNone/>
          </a:pPr>
          <a:r>
            <a:rPr lang="en-US" sz="2800" b="1" kern="1200" dirty="0">
              <a:solidFill>
                <a:srgbClr val="002060"/>
              </a:solidFill>
            </a:rPr>
            <a:t>Three escrow funds established. </a:t>
          </a:r>
        </a:p>
        <a:p>
          <a:pPr marL="0" lvl="0" indent="0" algn="ctr" defTabSz="1422400" rtl="0">
            <a:lnSpc>
              <a:spcPct val="90000"/>
            </a:lnSpc>
            <a:spcBef>
              <a:spcPct val="0"/>
            </a:spcBef>
            <a:spcAft>
              <a:spcPct val="35000"/>
            </a:spcAft>
            <a:buNone/>
          </a:pPr>
          <a:r>
            <a:rPr lang="en-US" sz="2000" b="1" kern="1200" dirty="0">
              <a:solidFill>
                <a:srgbClr val="002060"/>
              </a:solidFill>
            </a:rPr>
            <a:t>Release of funds was conditioned upon final approval of the development plan, which has subsequently been delayed by the lawsuits.</a:t>
          </a:r>
        </a:p>
      </dsp:txBody>
      <dsp:txXfrm>
        <a:off x="1133032" y="180535"/>
        <a:ext cx="5963535" cy="2128878"/>
      </dsp:txXfrm>
    </dsp:sp>
    <dsp:sp modelId="{AD6479A9-9F95-4729-876E-725B68A8149D}">
      <dsp:nvSpPr>
        <dsp:cNvPr id="0" name=""/>
        <dsp:cNvSpPr/>
      </dsp:nvSpPr>
      <dsp:spPr>
        <a:xfrm>
          <a:off x="1153898" y="2375647"/>
          <a:ext cx="2960901" cy="533638"/>
        </a:xfrm>
        <a:custGeom>
          <a:avLst/>
          <a:gdLst/>
          <a:ahLst/>
          <a:cxnLst/>
          <a:rect l="0" t="0" r="0" b="0"/>
          <a:pathLst>
            <a:path>
              <a:moveTo>
                <a:pt x="2960901" y="0"/>
              </a:moveTo>
              <a:lnTo>
                <a:pt x="2960901" y="266819"/>
              </a:lnTo>
              <a:lnTo>
                <a:pt x="0" y="266819"/>
              </a:lnTo>
              <a:lnTo>
                <a:pt x="0" y="533638"/>
              </a:lnTo>
            </a:path>
          </a:pathLst>
        </a:custGeom>
        <a:noFill/>
        <a:ln w="25400" cap="flat" cmpd="sng" algn="ctr">
          <a:solidFill>
            <a:schemeClr val="dk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BE53678-682E-4E95-9404-8ABBCB3246EF}">
      <dsp:nvSpPr>
        <dsp:cNvPr id="0" name=""/>
        <dsp:cNvSpPr/>
      </dsp:nvSpPr>
      <dsp:spPr>
        <a:xfrm>
          <a:off x="890" y="2909285"/>
          <a:ext cx="2306017" cy="173097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solidFill>
                <a:srgbClr val="002060"/>
              </a:solidFill>
            </a:rPr>
            <a:t>$250,000 for Little Beach Park improvements</a:t>
          </a:r>
        </a:p>
        <a:p>
          <a:pPr marL="0" lvl="0" indent="0" algn="ctr" defTabSz="844550" rtl="0">
            <a:lnSpc>
              <a:spcPct val="90000"/>
            </a:lnSpc>
            <a:spcBef>
              <a:spcPct val="0"/>
            </a:spcBef>
            <a:spcAft>
              <a:spcPct val="35000"/>
            </a:spcAft>
            <a:buNone/>
          </a:pPr>
          <a:r>
            <a:rPr lang="en-US" sz="1900" kern="1200" dirty="0">
              <a:solidFill>
                <a:srgbClr val="002060"/>
              </a:solidFill>
            </a:rPr>
            <a:t>$350,000 for a Scholarship Program</a:t>
          </a:r>
        </a:p>
      </dsp:txBody>
      <dsp:txXfrm>
        <a:off x="51589" y="2959984"/>
        <a:ext cx="2204619" cy="1629577"/>
      </dsp:txXfrm>
    </dsp:sp>
    <dsp:sp modelId="{73BF2DEF-D9D0-40B5-9A23-972905FD755D}">
      <dsp:nvSpPr>
        <dsp:cNvPr id="0" name=""/>
        <dsp:cNvSpPr/>
      </dsp:nvSpPr>
      <dsp:spPr>
        <a:xfrm>
          <a:off x="4069080" y="2375647"/>
          <a:ext cx="91440" cy="533638"/>
        </a:xfrm>
        <a:custGeom>
          <a:avLst/>
          <a:gdLst/>
          <a:ahLst/>
          <a:cxnLst/>
          <a:rect l="0" t="0" r="0" b="0"/>
          <a:pathLst>
            <a:path>
              <a:moveTo>
                <a:pt x="45720" y="0"/>
              </a:moveTo>
              <a:lnTo>
                <a:pt x="45720" y="266819"/>
              </a:lnTo>
              <a:lnTo>
                <a:pt x="68052" y="266819"/>
              </a:lnTo>
              <a:lnTo>
                <a:pt x="68052" y="533638"/>
              </a:lnTo>
            </a:path>
          </a:pathLst>
        </a:custGeom>
        <a:noFill/>
        <a:ln w="25400" cap="flat" cmpd="sng" algn="ctr">
          <a:solidFill>
            <a:schemeClr val="dk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B1371BB-2AC5-41BA-9204-7368EF36D456}">
      <dsp:nvSpPr>
        <dsp:cNvPr id="0" name=""/>
        <dsp:cNvSpPr/>
      </dsp:nvSpPr>
      <dsp:spPr>
        <a:xfrm>
          <a:off x="2940269" y="2909285"/>
          <a:ext cx="2393727" cy="173097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solidFill>
                <a:srgbClr val="002060"/>
              </a:solidFill>
            </a:rPr>
            <a:t>$2,000,000 for Bike Trail </a:t>
          </a:r>
        </a:p>
        <a:p>
          <a:pPr marL="0" lvl="0" indent="0" algn="ctr" defTabSz="844550" rtl="0">
            <a:lnSpc>
              <a:spcPct val="90000"/>
            </a:lnSpc>
            <a:spcBef>
              <a:spcPct val="0"/>
            </a:spcBef>
            <a:spcAft>
              <a:spcPct val="35000"/>
            </a:spcAft>
            <a:buNone/>
          </a:pPr>
          <a:r>
            <a:rPr lang="en-US" sz="1900" kern="1200" dirty="0">
              <a:solidFill>
                <a:srgbClr val="002060"/>
              </a:solidFill>
            </a:rPr>
            <a:t>$6,000,000 for Rec/Community Center</a:t>
          </a:r>
        </a:p>
      </dsp:txBody>
      <dsp:txXfrm>
        <a:off x="2990968" y="2959984"/>
        <a:ext cx="2292329" cy="1629577"/>
      </dsp:txXfrm>
    </dsp:sp>
    <dsp:sp modelId="{9ADB3B41-5EFB-45E1-B1F6-25BAC40CF8AB}">
      <dsp:nvSpPr>
        <dsp:cNvPr id="0" name=""/>
        <dsp:cNvSpPr/>
      </dsp:nvSpPr>
      <dsp:spPr>
        <a:xfrm>
          <a:off x="4114800" y="2375647"/>
          <a:ext cx="2950215" cy="533638"/>
        </a:xfrm>
        <a:custGeom>
          <a:avLst/>
          <a:gdLst/>
          <a:ahLst/>
          <a:cxnLst/>
          <a:rect l="0" t="0" r="0" b="0"/>
          <a:pathLst>
            <a:path>
              <a:moveTo>
                <a:pt x="0" y="0"/>
              </a:moveTo>
              <a:lnTo>
                <a:pt x="0" y="266819"/>
              </a:lnTo>
              <a:lnTo>
                <a:pt x="2950215" y="266819"/>
              </a:lnTo>
              <a:lnTo>
                <a:pt x="2950215" y="533638"/>
              </a:lnTo>
            </a:path>
          </a:pathLst>
        </a:custGeom>
        <a:noFill/>
        <a:ln w="25400" cap="flat" cmpd="sng" algn="ctr">
          <a:solidFill>
            <a:schemeClr val="dk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8032E51-3319-4C82-8714-AD6712C75144}">
      <dsp:nvSpPr>
        <dsp:cNvPr id="0" name=""/>
        <dsp:cNvSpPr/>
      </dsp:nvSpPr>
      <dsp:spPr>
        <a:xfrm>
          <a:off x="5901320" y="2909285"/>
          <a:ext cx="2327389" cy="173097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solidFill>
                <a:srgbClr val="002060"/>
              </a:solidFill>
            </a:rPr>
            <a:t>$3,000,000 Bolts Lake Reservoir design and construction</a:t>
          </a:r>
        </a:p>
      </dsp:txBody>
      <dsp:txXfrm>
        <a:off x="5952019" y="2959984"/>
        <a:ext cx="2225991" cy="16295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1169"/>
          </a:xfrm>
          <a:prstGeom prst="rect">
            <a:avLst/>
          </a:prstGeom>
        </p:spPr>
        <p:txBody>
          <a:bodyPr vert="horz" lIns="91440" tIns="45720" rIns="91440" bIns="45720" rtlCol="0"/>
          <a:lstStyle>
            <a:lvl1pPr algn="r">
              <a:defRPr sz="1200"/>
            </a:lvl1pPr>
          </a:lstStyle>
          <a:p>
            <a:fld id="{B5105F14-156D-4A78-BC21-3341E0C87671}" type="datetimeFigureOut">
              <a:rPr lang="en-US" smtClean="0"/>
              <a:t>5/15/2019</a:t>
            </a:fld>
            <a:endParaRPr lang="en-US"/>
          </a:p>
        </p:txBody>
      </p:sp>
      <p:sp>
        <p:nvSpPr>
          <p:cNvPr id="4" name="Slide Image Placeholder 3"/>
          <p:cNvSpPr>
            <a:spLocks noGrp="1" noRot="1" noChangeAspect="1"/>
          </p:cNvSpPr>
          <p:nvPr>
            <p:ph type="sldImg" idx="2"/>
          </p:nvPr>
        </p:nvSpPr>
        <p:spPr>
          <a:xfrm>
            <a:off x="1200150" y="692150"/>
            <a:ext cx="4610100" cy="3457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6"/>
            <a:ext cx="3037840" cy="46116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6"/>
            <a:ext cx="3037840" cy="461169"/>
          </a:xfrm>
          <a:prstGeom prst="rect">
            <a:avLst/>
          </a:prstGeom>
        </p:spPr>
        <p:txBody>
          <a:bodyPr vert="horz" lIns="91440" tIns="45720" rIns="91440" bIns="45720" rtlCol="0" anchor="b"/>
          <a:lstStyle>
            <a:lvl1pPr algn="r">
              <a:defRPr sz="1200"/>
            </a:lvl1pPr>
          </a:lstStyle>
          <a:p>
            <a:fld id="{18D8727D-E96D-4504-9F8E-38C1F6CE3CB2}" type="slidenum">
              <a:rPr lang="en-US" smtClean="0"/>
              <a:t>‹#›</a:t>
            </a:fld>
            <a:endParaRPr lang="en-US"/>
          </a:p>
        </p:txBody>
      </p:sp>
    </p:spTree>
    <p:extLst>
      <p:ext uri="{BB962C8B-B14F-4D97-AF65-F5344CB8AC3E}">
        <p14:creationId xmlns:p14="http://schemas.microsoft.com/office/powerpoint/2010/main" val="1270628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are there three separate escrow funds?-Different expected release dates.</a:t>
            </a:r>
          </a:p>
        </p:txBody>
      </p:sp>
      <p:sp>
        <p:nvSpPr>
          <p:cNvPr id="4" name="Slide Number Placeholder 3"/>
          <p:cNvSpPr>
            <a:spLocks noGrp="1"/>
          </p:cNvSpPr>
          <p:nvPr>
            <p:ph type="sldNum" sz="quarter" idx="10"/>
          </p:nvPr>
        </p:nvSpPr>
        <p:spPr/>
        <p:txBody>
          <a:bodyPr/>
          <a:lstStyle/>
          <a:p>
            <a:fld id="{18D8727D-E96D-4504-9F8E-38C1F6CE3CB2}" type="slidenum">
              <a:rPr lang="en-US" smtClean="0"/>
              <a:t>2</a:t>
            </a:fld>
            <a:endParaRPr lang="en-US"/>
          </a:p>
        </p:txBody>
      </p:sp>
    </p:spTree>
    <p:extLst>
      <p:ext uri="{BB962C8B-B14F-4D97-AF65-F5344CB8AC3E}">
        <p14:creationId xmlns:p14="http://schemas.microsoft.com/office/powerpoint/2010/main" val="2477229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In the present situation, many of the funds are not designated in a way that is to Minturn’s benefit. The Recreation center has to be maintained. There is no funding to maintain it until the GID revenue streams are established. Bike trails are on hold for further negotiations with the RR and for the Battle Mt development to progress. Due to recent water agreements there is no need for the $3 million for  Bolt’s Lake. Battle Mt has to build the reservoir before it can build a single home. We have a chance to reallocate these funds for best use for the town now.</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8D8727D-E96D-4504-9F8E-38C1F6CE3CB2}" type="slidenum">
              <a:rPr lang="en-US" smtClean="0"/>
              <a:t>7</a:t>
            </a:fld>
            <a:endParaRPr lang="en-US"/>
          </a:p>
        </p:txBody>
      </p:sp>
    </p:spTree>
    <p:extLst>
      <p:ext uri="{BB962C8B-B14F-4D97-AF65-F5344CB8AC3E}">
        <p14:creationId xmlns:p14="http://schemas.microsoft.com/office/powerpoint/2010/main" val="1820938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Delete “Possible Options”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8D8727D-E96D-4504-9F8E-38C1F6CE3CB2}" type="slidenum">
              <a:rPr lang="en-US" smtClean="0"/>
              <a:t>11</a:t>
            </a:fld>
            <a:endParaRPr lang="en-US"/>
          </a:p>
        </p:txBody>
      </p:sp>
    </p:spTree>
    <p:extLst>
      <p:ext uri="{BB962C8B-B14F-4D97-AF65-F5344CB8AC3E}">
        <p14:creationId xmlns:p14="http://schemas.microsoft.com/office/powerpoint/2010/main" val="2075922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8727D-E96D-4504-9F8E-38C1F6CE3CB2}" type="slidenum">
              <a:rPr lang="en-US" smtClean="0"/>
              <a:t>12</a:t>
            </a:fld>
            <a:endParaRPr lang="en-US"/>
          </a:p>
        </p:txBody>
      </p:sp>
    </p:spTree>
    <p:extLst>
      <p:ext uri="{BB962C8B-B14F-4D97-AF65-F5344CB8AC3E}">
        <p14:creationId xmlns:p14="http://schemas.microsoft.com/office/powerpoint/2010/main" val="2969295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5D7D6B1-A8D9-4C6D-B117-87CCCAB244AB}"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38927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5D7D6B1-A8D9-4C6D-B117-87CCCAB244AB}"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9483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5D7D6B1-A8D9-4C6D-B117-87CCCAB244AB}"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B92595A-D540-420F-90E9-BF9A1B8B4502}" type="slidenum">
              <a:rPr lang="en-US" smtClean="0"/>
              <a:t>‹#›</a:t>
            </a:fld>
            <a:endParaRPr lang="en-US"/>
          </a:p>
        </p:txBody>
      </p:sp>
    </p:spTree>
    <p:extLst>
      <p:ext uri="{BB962C8B-B14F-4D97-AF65-F5344CB8AC3E}">
        <p14:creationId xmlns:p14="http://schemas.microsoft.com/office/powerpoint/2010/main" val="4188159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5D7D6B1-A8D9-4C6D-B117-87CCCAB244AB}"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B92595A-D540-420F-90E9-BF9A1B8B4502}" type="slidenum">
              <a:rPr lang="en-US" smtClean="0"/>
              <a:t>‹#›</a:t>
            </a:fld>
            <a:endParaRPr lang="en-US"/>
          </a:p>
        </p:txBody>
      </p:sp>
    </p:spTree>
    <p:extLst>
      <p:ext uri="{BB962C8B-B14F-4D97-AF65-F5344CB8AC3E}">
        <p14:creationId xmlns:p14="http://schemas.microsoft.com/office/powerpoint/2010/main" val="4065413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5D7D6B1-A8D9-4C6D-B117-87CCCAB244AB}" type="datetimeFigureOut">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B92595A-D540-420F-90E9-BF9A1B8B4502}" type="slidenum">
              <a:rPr lang="en-US" smtClean="0"/>
              <a:t>‹#›</a:t>
            </a:fld>
            <a:endParaRPr lang="en-US"/>
          </a:p>
        </p:txBody>
      </p:sp>
    </p:spTree>
    <p:extLst>
      <p:ext uri="{BB962C8B-B14F-4D97-AF65-F5344CB8AC3E}">
        <p14:creationId xmlns:p14="http://schemas.microsoft.com/office/powerpoint/2010/main" val="3109019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5D7D6B1-A8D9-4C6D-B117-87CCCAB244AB}" type="datetimeFigureOut">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B92595A-D540-420F-90E9-BF9A1B8B4502}" type="slidenum">
              <a:rPr lang="en-US" smtClean="0"/>
              <a:t>‹#›</a:t>
            </a:fld>
            <a:endParaRPr lang="en-US"/>
          </a:p>
        </p:txBody>
      </p:sp>
    </p:spTree>
    <p:extLst>
      <p:ext uri="{BB962C8B-B14F-4D97-AF65-F5344CB8AC3E}">
        <p14:creationId xmlns:p14="http://schemas.microsoft.com/office/powerpoint/2010/main" val="2489253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5D7D6B1-A8D9-4C6D-B117-87CCCAB244AB}" type="datetimeFigureOut">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B92595A-D540-420F-90E9-BF9A1B8B4502}" type="slidenum">
              <a:rPr lang="en-US" smtClean="0"/>
              <a:t>‹#›</a:t>
            </a:fld>
            <a:endParaRPr lang="en-US"/>
          </a:p>
        </p:txBody>
      </p:sp>
    </p:spTree>
    <p:extLst>
      <p:ext uri="{BB962C8B-B14F-4D97-AF65-F5344CB8AC3E}">
        <p14:creationId xmlns:p14="http://schemas.microsoft.com/office/powerpoint/2010/main" val="729804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5D7D6B1-A8D9-4C6D-B117-87CCCAB244AB}"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B92595A-D540-420F-90E9-BF9A1B8B4502}" type="slidenum">
              <a:rPr lang="en-US" smtClean="0"/>
              <a:t>‹#›</a:t>
            </a:fld>
            <a:endParaRPr lang="en-US"/>
          </a:p>
        </p:txBody>
      </p:sp>
    </p:spTree>
    <p:extLst>
      <p:ext uri="{BB962C8B-B14F-4D97-AF65-F5344CB8AC3E}">
        <p14:creationId xmlns:p14="http://schemas.microsoft.com/office/powerpoint/2010/main" val="1708626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5D7D6B1-A8D9-4C6D-B117-87CCCAB244AB}"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B92595A-D540-420F-90E9-BF9A1B8B4502}" type="slidenum">
              <a:rPr lang="en-US" smtClean="0"/>
              <a:t>‹#›</a:t>
            </a:fld>
            <a:endParaRPr lang="en-US"/>
          </a:p>
        </p:txBody>
      </p:sp>
    </p:spTree>
    <p:extLst>
      <p:ext uri="{BB962C8B-B14F-4D97-AF65-F5344CB8AC3E}">
        <p14:creationId xmlns:p14="http://schemas.microsoft.com/office/powerpoint/2010/main" val="1854008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7200" y="6324600"/>
            <a:ext cx="6705600" cy="365125"/>
          </a:xfrm>
          <a:prstGeom prst="rect">
            <a:avLst/>
          </a:prstGeom>
        </p:spPr>
        <p:txBody>
          <a:bodyPr vert="horz" lIns="91440" tIns="45720" rIns="91440" bIns="45720" rtlCol="0" anchor="ctr"/>
          <a:lstStyle>
            <a:lvl1pPr algn="ctr">
              <a:defRPr sz="1800">
                <a:solidFill>
                  <a:schemeClr val="bg1">
                    <a:lumMod val="75000"/>
                  </a:schemeClr>
                </a:solidFill>
              </a:defRPr>
            </a:lvl1pPr>
          </a:lstStyle>
          <a:p>
            <a:r>
              <a:rPr lang="en-US" dirty="0"/>
              <a:t>Battle Mountain Agreement Regarding Escrows &amp; Funding</a:t>
            </a:r>
          </a:p>
        </p:txBody>
      </p:sp>
    </p:spTree>
    <p:extLst>
      <p:ext uri="{BB962C8B-B14F-4D97-AF65-F5344CB8AC3E}">
        <p14:creationId xmlns:p14="http://schemas.microsoft.com/office/powerpoint/2010/main" val="3341940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Title 4"/>
          <p:cNvSpPr>
            <a:spLocks noGrp="1"/>
          </p:cNvSpPr>
          <p:nvPr>
            <p:ph type="ctrTitle"/>
          </p:nvPr>
        </p:nvSpPr>
        <p:spPr>
          <a:xfrm>
            <a:off x="685800" y="914400"/>
            <a:ext cx="7772400" cy="1470025"/>
          </a:xfrm>
        </p:spPr>
        <p:txBody>
          <a:bodyPr>
            <a:normAutofit/>
          </a:bodyPr>
          <a:lstStyle/>
          <a:p>
            <a:r>
              <a:rPr lang="en-US" sz="6000" dirty="0">
                <a:solidFill>
                  <a:schemeClr val="bg1"/>
                </a:solidFill>
                <a:effectLst>
                  <a:outerShdw blurRad="38100" dist="38100" dir="2700000" algn="tl">
                    <a:srgbClr val="000000">
                      <a:alpha val="43137"/>
                    </a:srgbClr>
                  </a:outerShdw>
                </a:effectLst>
              </a:rPr>
              <a:t>Town of Minturn</a:t>
            </a:r>
          </a:p>
        </p:txBody>
      </p:sp>
      <p:sp>
        <p:nvSpPr>
          <p:cNvPr id="6" name="Subtitle 5"/>
          <p:cNvSpPr>
            <a:spLocks noGrp="1"/>
          </p:cNvSpPr>
          <p:nvPr>
            <p:ph type="subTitle" idx="1"/>
          </p:nvPr>
        </p:nvSpPr>
        <p:spPr>
          <a:xfrm>
            <a:off x="1371600" y="2133600"/>
            <a:ext cx="6400800" cy="1752600"/>
          </a:xfrm>
        </p:spPr>
        <p:txBody>
          <a:bodyPr/>
          <a:lstStyle/>
          <a:p>
            <a:r>
              <a:rPr lang="en-US" dirty="0">
                <a:solidFill>
                  <a:schemeClr val="bg1"/>
                </a:solidFill>
              </a:rPr>
              <a:t>Battle Mountain Agreement Regarding Escrows and Funding</a:t>
            </a:r>
          </a:p>
        </p:txBody>
      </p:sp>
    </p:spTree>
    <p:extLst>
      <p:ext uri="{BB962C8B-B14F-4D97-AF65-F5344CB8AC3E}">
        <p14:creationId xmlns:p14="http://schemas.microsoft.com/office/powerpoint/2010/main" val="848832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Title 1"/>
          <p:cNvSpPr>
            <a:spLocks noGrp="1"/>
          </p:cNvSpPr>
          <p:nvPr>
            <p:ph type="title"/>
          </p:nvPr>
        </p:nvSpPr>
        <p:spPr/>
        <p:txBody>
          <a:bodyPr>
            <a:normAutofit/>
          </a:bodyPr>
          <a:lstStyle/>
          <a:p>
            <a:r>
              <a:rPr lang="en-US" dirty="0">
                <a:solidFill>
                  <a:schemeClr val="bg1"/>
                </a:solidFill>
              </a:rPr>
              <a:t>Foundations of the Negotiation</a:t>
            </a:r>
            <a:br>
              <a:rPr lang="en-US" dirty="0">
                <a:solidFill>
                  <a:schemeClr val="bg1"/>
                </a:solidFill>
              </a:rPr>
            </a:br>
            <a:r>
              <a:rPr lang="en-US" sz="2000" dirty="0">
                <a:solidFill>
                  <a:schemeClr val="bg1"/>
                </a:solidFill>
              </a:rPr>
              <a:t>(continued)</a:t>
            </a:r>
          </a:p>
        </p:txBody>
      </p:sp>
      <p:sp>
        <p:nvSpPr>
          <p:cNvPr id="3" name="Content Placeholder 2"/>
          <p:cNvSpPr>
            <a:spLocks noGrp="1"/>
          </p:cNvSpPr>
          <p:nvPr>
            <p:ph idx="1"/>
          </p:nvPr>
        </p:nvSpPr>
        <p:spPr>
          <a:xfrm>
            <a:off x="228600" y="1600200"/>
            <a:ext cx="8686800" cy="4525963"/>
          </a:xfrm>
        </p:spPr>
        <p:txBody>
          <a:bodyPr>
            <a:normAutofit/>
          </a:bodyPr>
          <a:lstStyle/>
          <a:p>
            <a:r>
              <a:rPr lang="en-US" sz="2800" dirty="0">
                <a:solidFill>
                  <a:schemeClr val="bg1"/>
                </a:solidFill>
              </a:rPr>
              <a:t>No other agreements between the Town and Battle Mountain change as a result of this agreement.</a:t>
            </a:r>
          </a:p>
          <a:p>
            <a:r>
              <a:rPr lang="en-US" sz="2800" dirty="0">
                <a:solidFill>
                  <a:schemeClr val="bg1"/>
                </a:solidFill>
              </a:rPr>
              <a:t>Battle Mountain will receive credit for all monies spent by the Town against any current or future developer obligations.</a:t>
            </a:r>
          </a:p>
          <a:p>
            <a:r>
              <a:rPr lang="en-US" sz="2800" dirty="0">
                <a:solidFill>
                  <a:schemeClr val="bg1"/>
                </a:solidFill>
              </a:rPr>
              <a:t>All monies by both parties must be applied to the Battle Mountain project obligations. </a:t>
            </a:r>
          </a:p>
        </p:txBody>
      </p:sp>
      <p:sp>
        <p:nvSpPr>
          <p:cNvPr id="5" name="Footer Placeholder 4"/>
          <p:cNvSpPr>
            <a:spLocks noGrp="1"/>
          </p:cNvSpPr>
          <p:nvPr>
            <p:ph type="ftr" sz="quarter" idx="4294967295"/>
          </p:nvPr>
        </p:nvSpPr>
        <p:spPr>
          <a:xfrm>
            <a:off x="0" y="6248400"/>
            <a:ext cx="7239000" cy="365125"/>
          </a:xfrm>
          <a:prstGeom prst="rect">
            <a:avLst/>
          </a:prstGeom>
        </p:spPr>
        <p:txBody>
          <a:bodyPr vert="horz" lIns="91440" tIns="45720" rIns="91440" bIns="45720" rtlCol="0" anchor="ctr"/>
          <a:lstStyle>
            <a:lvl1pPr algn="ctr">
              <a:defRPr sz="1800">
                <a:solidFill>
                  <a:schemeClr val="bg1">
                    <a:lumMod val="75000"/>
                  </a:schemeClr>
                </a:solidFill>
              </a:defRPr>
            </a:lvl1pPr>
          </a:lstStyle>
          <a:p>
            <a:r>
              <a:rPr lang="en-US" dirty="0">
                <a:solidFill>
                  <a:schemeClr val="tx2"/>
                </a:solidFill>
              </a:rPr>
              <a:t>Town of Minturn/Battle Mountain Agreement </a:t>
            </a:r>
          </a:p>
          <a:p>
            <a:r>
              <a:rPr lang="en-US" dirty="0">
                <a:solidFill>
                  <a:schemeClr val="tx2"/>
                </a:solidFill>
              </a:rPr>
              <a:t>Regarding Escrows &amp; Funding</a:t>
            </a:r>
          </a:p>
        </p:txBody>
      </p:sp>
    </p:spTree>
    <p:extLst>
      <p:ext uri="{BB962C8B-B14F-4D97-AF65-F5344CB8AC3E}">
        <p14:creationId xmlns:p14="http://schemas.microsoft.com/office/powerpoint/2010/main" val="162511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Title 1"/>
          <p:cNvSpPr>
            <a:spLocks noGrp="1"/>
          </p:cNvSpPr>
          <p:nvPr>
            <p:ph type="title"/>
          </p:nvPr>
        </p:nvSpPr>
        <p:spPr>
          <a:xfrm>
            <a:off x="457200" y="76200"/>
            <a:ext cx="8229600" cy="1143000"/>
          </a:xfrm>
        </p:spPr>
        <p:txBody>
          <a:bodyPr>
            <a:normAutofit fontScale="90000"/>
          </a:bodyPr>
          <a:lstStyle/>
          <a:p>
            <a:r>
              <a:rPr lang="en-US" b="1" dirty="0">
                <a:solidFill>
                  <a:schemeClr val="bg1"/>
                </a:solidFill>
              </a:rPr>
              <a:t>What do we get?</a:t>
            </a:r>
            <a:br>
              <a:rPr lang="en-US" dirty="0">
                <a:solidFill>
                  <a:schemeClr val="bg1"/>
                </a:solidFill>
              </a:rPr>
            </a:br>
            <a:endParaRPr lang="en-US" sz="3100" dirty="0">
              <a:solidFill>
                <a:schemeClr val="bg1"/>
              </a:solidFill>
            </a:endParaRPr>
          </a:p>
        </p:txBody>
      </p:sp>
      <p:sp>
        <p:nvSpPr>
          <p:cNvPr id="3" name="Content Placeholder 2"/>
          <p:cNvSpPr>
            <a:spLocks noGrp="1"/>
          </p:cNvSpPr>
          <p:nvPr>
            <p:ph idx="1"/>
          </p:nvPr>
        </p:nvSpPr>
        <p:spPr>
          <a:xfrm>
            <a:off x="762000" y="762000"/>
            <a:ext cx="8229600" cy="5105400"/>
          </a:xfrm>
        </p:spPr>
        <p:txBody>
          <a:bodyPr>
            <a:normAutofit/>
          </a:bodyPr>
          <a:lstStyle/>
          <a:p>
            <a:r>
              <a:rPr lang="en-US" sz="2800" dirty="0">
                <a:solidFill>
                  <a:schemeClr val="bg1"/>
                </a:solidFill>
              </a:rPr>
              <a:t>Scholarship fund $350,000</a:t>
            </a:r>
          </a:p>
          <a:p>
            <a:r>
              <a:rPr lang="en-US" sz="2800" dirty="0">
                <a:solidFill>
                  <a:schemeClr val="bg1"/>
                </a:solidFill>
              </a:rPr>
              <a:t>Little Beach Park improvements $250,000</a:t>
            </a:r>
          </a:p>
          <a:p>
            <a:pPr lvl="1"/>
            <a:r>
              <a:rPr lang="en-US" sz="2200" dirty="0">
                <a:solidFill>
                  <a:schemeClr val="bg1"/>
                </a:solidFill>
              </a:rPr>
              <a:t>Possible improvements:</a:t>
            </a:r>
          </a:p>
          <a:p>
            <a:pPr lvl="2"/>
            <a:r>
              <a:rPr lang="en-US" sz="2200" dirty="0">
                <a:solidFill>
                  <a:schemeClr val="bg1"/>
                </a:solidFill>
              </a:rPr>
              <a:t>Pavilion and concession stands with accessibility improvements</a:t>
            </a:r>
          </a:p>
          <a:p>
            <a:pPr lvl="2"/>
            <a:r>
              <a:rPr lang="en-US" sz="2200" dirty="0">
                <a:solidFill>
                  <a:schemeClr val="bg1"/>
                </a:solidFill>
              </a:rPr>
              <a:t>Bathroom facilities</a:t>
            </a:r>
          </a:p>
          <a:p>
            <a:pPr lvl="2"/>
            <a:r>
              <a:rPr lang="en-US" sz="2200" dirty="0">
                <a:solidFill>
                  <a:schemeClr val="bg1"/>
                </a:solidFill>
              </a:rPr>
              <a:t>Junior soccer field or green space</a:t>
            </a:r>
          </a:p>
          <a:p>
            <a:r>
              <a:rPr lang="en-US" sz="2800" b="1" dirty="0">
                <a:solidFill>
                  <a:schemeClr val="bg1"/>
                </a:solidFill>
              </a:rPr>
              <a:t>Other possible uses of funds include:</a:t>
            </a:r>
          </a:p>
          <a:p>
            <a:pPr lvl="1"/>
            <a:r>
              <a:rPr lang="en-US" sz="2400" dirty="0">
                <a:solidFill>
                  <a:schemeClr val="bg1"/>
                </a:solidFill>
              </a:rPr>
              <a:t>If negotiated, the Recreation Center in partnership with Battle Mountain and  Ski &amp; Snowboard </a:t>
            </a:r>
            <a:r>
              <a:rPr lang="en-US" sz="2400">
                <a:solidFill>
                  <a:schemeClr val="bg1"/>
                </a:solidFill>
              </a:rPr>
              <a:t>Club Vail</a:t>
            </a:r>
            <a:endParaRPr lang="en-US" sz="2400" dirty="0">
              <a:solidFill>
                <a:schemeClr val="bg1"/>
              </a:solidFill>
            </a:endParaRPr>
          </a:p>
          <a:p>
            <a:pPr lvl="1"/>
            <a:r>
              <a:rPr lang="en-US" sz="2400" dirty="0">
                <a:solidFill>
                  <a:schemeClr val="bg1"/>
                </a:solidFill>
              </a:rPr>
              <a:t>Ability to purchase USFS parcel(s)</a:t>
            </a:r>
          </a:p>
        </p:txBody>
      </p:sp>
      <p:sp>
        <p:nvSpPr>
          <p:cNvPr id="5" name="Footer Placeholder 4"/>
          <p:cNvSpPr>
            <a:spLocks noGrp="1"/>
          </p:cNvSpPr>
          <p:nvPr>
            <p:ph type="ftr" sz="quarter" idx="4294967295"/>
          </p:nvPr>
        </p:nvSpPr>
        <p:spPr>
          <a:xfrm>
            <a:off x="0" y="6248400"/>
            <a:ext cx="7239000" cy="365125"/>
          </a:xfrm>
          <a:prstGeom prst="rect">
            <a:avLst/>
          </a:prstGeom>
        </p:spPr>
        <p:txBody>
          <a:bodyPr vert="horz" lIns="91440" tIns="45720" rIns="91440" bIns="45720" rtlCol="0" anchor="ctr"/>
          <a:lstStyle>
            <a:lvl1pPr algn="ctr">
              <a:defRPr sz="1800">
                <a:solidFill>
                  <a:schemeClr val="bg1">
                    <a:lumMod val="75000"/>
                  </a:schemeClr>
                </a:solidFill>
              </a:defRPr>
            </a:lvl1pPr>
          </a:lstStyle>
          <a:p>
            <a:r>
              <a:rPr lang="en-US" dirty="0">
                <a:solidFill>
                  <a:schemeClr val="tx2"/>
                </a:solidFill>
              </a:rPr>
              <a:t>Town of Minturn/Battle Mountain Agreement </a:t>
            </a:r>
          </a:p>
          <a:p>
            <a:r>
              <a:rPr lang="en-US" dirty="0">
                <a:solidFill>
                  <a:schemeClr val="tx2"/>
                </a:solidFill>
              </a:rPr>
              <a:t>Regarding Escrows &amp; Funding</a:t>
            </a:r>
          </a:p>
        </p:txBody>
      </p:sp>
    </p:spTree>
    <p:extLst>
      <p:ext uri="{BB962C8B-B14F-4D97-AF65-F5344CB8AC3E}">
        <p14:creationId xmlns:p14="http://schemas.microsoft.com/office/powerpoint/2010/main" val="29059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Title 1"/>
          <p:cNvSpPr>
            <a:spLocks noGrp="1"/>
          </p:cNvSpPr>
          <p:nvPr>
            <p:ph type="title"/>
          </p:nvPr>
        </p:nvSpPr>
        <p:spPr/>
        <p:txBody>
          <a:bodyPr>
            <a:normAutofit fontScale="90000"/>
          </a:bodyPr>
          <a:lstStyle/>
          <a:p>
            <a:r>
              <a:rPr lang="en-US" b="1" dirty="0">
                <a:solidFill>
                  <a:schemeClr val="bg1"/>
                </a:solidFill>
              </a:rPr>
              <a:t>Other possible uses of funds include:</a:t>
            </a:r>
            <a:br>
              <a:rPr lang="en-US" b="1" dirty="0">
                <a:solidFill>
                  <a:schemeClr val="bg1"/>
                </a:solidFill>
              </a:rPr>
            </a:br>
            <a:r>
              <a:rPr lang="en-US" sz="2000" b="1" dirty="0">
                <a:solidFill>
                  <a:schemeClr val="bg1"/>
                </a:solidFill>
              </a:rPr>
              <a:t>(continued)</a:t>
            </a:r>
            <a:br>
              <a:rPr lang="en-US" b="1" dirty="0">
                <a:solidFill>
                  <a:schemeClr val="bg1"/>
                </a:solidFill>
              </a:rPr>
            </a:br>
            <a:endParaRPr lang="en-US" sz="3100" b="1" dirty="0">
              <a:solidFill>
                <a:schemeClr val="bg1"/>
              </a:solidFill>
            </a:endParaRPr>
          </a:p>
        </p:txBody>
      </p:sp>
      <p:sp>
        <p:nvSpPr>
          <p:cNvPr id="3" name="Content Placeholder 2"/>
          <p:cNvSpPr>
            <a:spLocks noGrp="1"/>
          </p:cNvSpPr>
          <p:nvPr>
            <p:ph idx="1"/>
          </p:nvPr>
        </p:nvSpPr>
        <p:spPr>
          <a:xfrm>
            <a:off x="457200" y="1570037"/>
            <a:ext cx="8229600" cy="4525963"/>
          </a:xfrm>
        </p:spPr>
        <p:txBody>
          <a:bodyPr>
            <a:normAutofit/>
          </a:bodyPr>
          <a:lstStyle/>
          <a:p>
            <a:pPr lvl="1"/>
            <a:r>
              <a:rPr lang="en-US" dirty="0">
                <a:solidFill>
                  <a:schemeClr val="bg1"/>
                </a:solidFill>
              </a:rPr>
              <a:t>Town street and streetscape improvements</a:t>
            </a:r>
          </a:p>
          <a:p>
            <a:pPr lvl="1"/>
            <a:r>
              <a:rPr lang="en-US" dirty="0">
                <a:solidFill>
                  <a:schemeClr val="bg1"/>
                </a:solidFill>
              </a:rPr>
              <a:t>Water system infrastructure</a:t>
            </a:r>
          </a:p>
          <a:p>
            <a:pPr lvl="1"/>
            <a:r>
              <a:rPr lang="en-US" dirty="0">
                <a:solidFill>
                  <a:schemeClr val="bg1"/>
                </a:solidFill>
              </a:rPr>
              <a:t>Bike/recreational trail</a:t>
            </a:r>
          </a:p>
          <a:p>
            <a:pPr lvl="1"/>
            <a:r>
              <a:rPr lang="en-US" dirty="0">
                <a:solidFill>
                  <a:schemeClr val="bg1"/>
                </a:solidFill>
              </a:rPr>
              <a:t>Administrative fees will continue to be covered for three years</a:t>
            </a:r>
          </a:p>
          <a:p>
            <a:pPr lvl="1"/>
            <a:r>
              <a:rPr lang="en-US" dirty="0">
                <a:solidFill>
                  <a:schemeClr val="bg1"/>
                </a:solidFill>
              </a:rPr>
              <a:t>Legal and consulting fees associated with the project</a:t>
            </a:r>
          </a:p>
        </p:txBody>
      </p:sp>
      <p:sp>
        <p:nvSpPr>
          <p:cNvPr id="5" name="Footer Placeholder 4"/>
          <p:cNvSpPr>
            <a:spLocks noGrp="1"/>
          </p:cNvSpPr>
          <p:nvPr>
            <p:ph type="ftr" sz="quarter" idx="4294967295"/>
          </p:nvPr>
        </p:nvSpPr>
        <p:spPr>
          <a:xfrm>
            <a:off x="0" y="6248400"/>
            <a:ext cx="7239000" cy="365125"/>
          </a:xfrm>
          <a:prstGeom prst="rect">
            <a:avLst/>
          </a:prstGeom>
        </p:spPr>
        <p:txBody>
          <a:bodyPr vert="horz" lIns="91440" tIns="45720" rIns="91440" bIns="45720" rtlCol="0" anchor="ctr"/>
          <a:lstStyle>
            <a:lvl1pPr algn="ctr">
              <a:defRPr sz="1800">
                <a:solidFill>
                  <a:schemeClr val="bg1">
                    <a:lumMod val="75000"/>
                  </a:schemeClr>
                </a:solidFill>
              </a:defRPr>
            </a:lvl1pPr>
          </a:lstStyle>
          <a:p>
            <a:r>
              <a:rPr lang="en-US" dirty="0">
                <a:solidFill>
                  <a:schemeClr val="tx2"/>
                </a:solidFill>
              </a:rPr>
              <a:t>Town of Minturn/Battle Mountain Agreement </a:t>
            </a:r>
          </a:p>
          <a:p>
            <a:r>
              <a:rPr lang="en-US" dirty="0">
                <a:solidFill>
                  <a:schemeClr val="tx2"/>
                </a:solidFill>
              </a:rPr>
              <a:t>Regarding Escrows &amp; Funding</a:t>
            </a:r>
          </a:p>
        </p:txBody>
      </p:sp>
    </p:spTree>
    <p:extLst>
      <p:ext uri="{BB962C8B-B14F-4D97-AF65-F5344CB8AC3E}">
        <p14:creationId xmlns:p14="http://schemas.microsoft.com/office/powerpoint/2010/main" val="377529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Title 1"/>
          <p:cNvSpPr>
            <a:spLocks noGrp="1"/>
          </p:cNvSpPr>
          <p:nvPr>
            <p:ph type="title"/>
          </p:nvPr>
        </p:nvSpPr>
        <p:spPr>
          <a:xfrm>
            <a:off x="457200" y="503238"/>
            <a:ext cx="8229600" cy="1020762"/>
          </a:xfrm>
        </p:spPr>
        <p:txBody>
          <a:bodyPr>
            <a:normAutofit fontScale="90000"/>
          </a:bodyPr>
          <a:lstStyle/>
          <a:p>
            <a:r>
              <a:rPr lang="en-US" dirty="0">
                <a:solidFill>
                  <a:schemeClr val="bg1"/>
                </a:solidFill>
              </a:rPr>
              <a:t>If de-annexation occurs:</a:t>
            </a:r>
            <a:br>
              <a:rPr lang="en-US" dirty="0"/>
            </a:br>
            <a:endParaRPr lang="en-US" dirty="0"/>
          </a:p>
        </p:txBody>
      </p:sp>
      <p:sp>
        <p:nvSpPr>
          <p:cNvPr id="3" name="Content Placeholder 2"/>
          <p:cNvSpPr>
            <a:spLocks noGrp="1"/>
          </p:cNvSpPr>
          <p:nvPr>
            <p:ph idx="1"/>
          </p:nvPr>
        </p:nvSpPr>
        <p:spPr/>
        <p:txBody>
          <a:bodyPr/>
          <a:lstStyle/>
          <a:p>
            <a:pPr lvl="1"/>
            <a:r>
              <a:rPr lang="en-US" dirty="0">
                <a:solidFill>
                  <a:schemeClr val="bg1"/>
                </a:solidFill>
              </a:rPr>
              <a:t>Effective for one year after the date of de-annexation</a:t>
            </a:r>
          </a:p>
          <a:p>
            <a:pPr lvl="2"/>
            <a:r>
              <a:rPr lang="en-US" dirty="0">
                <a:solidFill>
                  <a:schemeClr val="bg1"/>
                </a:solidFill>
              </a:rPr>
              <a:t>Town will receive $180,000 in administrative costs</a:t>
            </a:r>
          </a:p>
          <a:p>
            <a:pPr lvl="2"/>
            <a:r>
              <a:rPr lang="en-US" dirty="0">
                <a:solidFill>
                  <a:schemeClr val="bg1"/>
                </a:solidFill>
              </a:rPr>
              <a:t>$200,000 for legal and consulting costs</a:t>
            </a:r>
          </a:p>
          <a:p>
            <a:pPr lvl="1"/>
            <a:r>
              <a:rPr lang="en-US" dirty="0">
                <a:solidFill>
                  <a:schemeClr val="bg1"/>
                </a:solidFill>
              </a:rPr>
              <a:t>Regardless, we get to keep:</a:t>
            </a:r>
          </a:p>
          <a:p>
            <a:pPr lvl="2"/>
            <a:r>
              <a:rPr lang="en-US" dirty="0">
                <a:solidFill>
                  <a:schemeClr val="bg1"/>
                </a:solidFill>
              </a:rPr>
              <a:t>$250,000 for Little Beach Park </a:t>
            </a:r>
          </a:p>
          <a:p>
            <a:pPr lvl="2"/>
            <a:r>
              <a:rPr lang="en-US" dirty="0">
                <a:solidFill>
                  <a:schemeClr val="bg1"/>
                </a:solidFill>
              </a:rPr>
              <a:t>Scholarship funds</a:t>
            </a:r>
          </a:p>
          <a:p>
            <a:pPr lvl="2"/>
            <a:r>
              <a:rPr lang="en-US" dirty="0">
                <a:solidFill>
                  <a:schemeClr val="bg1"/>
                </a:solidFill>
              </a:rPr>
              <a:t>Anything spent or contractually obligated to be spent from these funds</a:t>
            </a:r>
          </a:p>
          <a:p>
            <a:pPr lvl="2"/>
            <a:endParaRPr lang="en-US" dirty="0"/>
          </a:p>
          <a:p>
            <a:pPr lvl="2"/>
            <a:endParaRPr lang="en-US" dirty="0"/>
          </a:p>
        </p:txBody>
      </p:sp>
      <p:sp>
        <p:nvSpPr>
          <p:cNvPr id="5" name="Footer Placeholder 4"/>
          <p:cNvSpPr>
            <a:spLocks noGrp="1"/>
          </p:cNvSpPr>
          <p:nvPr>
            <p:ph type="ftr" sz="quarter" idx="4294967295"/>
          </p:nvPr>
        </p:nvSpPr>
        <p:spPr>
          <a:xfrm>
            <a:off x="0" y="6248400"/>
            <a:ext cx="7239000" cy="365125"/>
          </a:xfrm>
          <a:prstGeom prst="rect">
            <a:avLst/>
          </a:prstGeom>
        </p:spPr>
        <p:txBody>
          <a:bodyPr vert="horz" lIns="91440" tIns="45720" rIns="91440" bIns="45720" rtlCol="0" anchor="ctr"/>
          <a:lstStyle>
            <a:lvl1pPr algn="ctr">
              <a:defRPr sz="1800">
                <a:solidFill>
                  <a:schemeClr val="bg1">
                    <a:lumMod val="75000"/>
                  </a:schemeClr>
                </a:solidFill>
              </a:defRPr>
            </a:lvl1pPr>
          </a:lstStyle>
          <a:p>
            <a:r>
              <a:rPr lang="en-US" dirty="0">
                <a:solidFill>
                  <a:schemeClr val="tx2"/>
                </a:solidFill>
              </a:rPr>
              <a:t>Town of Minturn/Battle Mountain Agreement </a:t>
            </a:r>
          </a:p>
          <a:p>
            <a:r>
              <a:rPr lang="en-US" dirty="0">
                <a:solidFill>
                  <a:schemeClr val="tx2"/>
                </a:solidFill>
              </a:rPr>
              <a:t>Regarding Escrows &amp; Funding</a:t>
            </a:r>
          </a:p>
        </p:txBody>
      </p:sp>
    </p:spTree>
    <p:extLst>
      <p:ext uri="{BB962C8B-B14F-4D97-AF65-F5344CB8AC3E}">
        <p14:creationId xmlns:p14="http://schemas.microsoft.com/office/powerpoint/2010/main" val="111667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3" name="Content Placeholder 2"/>
          <p:cNvSpPr>
            <a:spLocks noGrp="1"/>
          </p:cNvSpPr>
          <p:nvPr>
            <p:ph idx="1"/>
          </p:nvPr>
        </p:nvSpPr>
        <p:spPr>
          <a:xfrm>
            <a:off x="304800" y="762000"/>
            <a:ext cx="8229600" cy="5364163"/>
          </a:xfrm>
        </p:spPr>
        <p:txBody>
          <a:bodyPr/>
          <a:lstStyle/>
          <a:p>
            <a:pPr marL="457200" lvl="1" indent="0" algn="ctr">
              <a:buNone/>
            </a:pPr>
            <a:r>
              <a:rPr lang="en-US" sz="5400" dirty="0">
                <a:solidFill>
                  <a:schemeClr val="bg1"/>
                </a:solidFill>
              </a:rPr>
              <a:t>THIS IS A THREE YEAR AGREEMENT…..</a:t>
            </a:r>
          </a:p>
          <a:p>
            <a:pPr marL="457200" lvl="1" indent="0" algn="ctr">
              <a:buNone/>
            </a:pPr>
            <a:endParaRPr lang="en-US" dirty="0">
              <a:solidFill>
                <a:schemeClr val="bg1"/>
              </a:solidFill>
            </a:endParaRPr>
          </a:p>
          <a:p>
            <a:pPr marL="457200" lvl="1" indent="0" algn="ctr">
              <a:buNone/>
            </a:pPr>
            <a:r>
              <a:rPr lang="en-US" sz="7200" b="1" dirty="0">
                <a:solidFill>
                  <a:schemeClr val="bg1"/>
                </a:solidFill>
              </a:rPr>
              <a:t>WHAT THEN?</a:t>
            </a:r>
          </a:p>
          <a:p>
            <a:pPr lvl="2"/>
            <a:endParaRPr lang="en-US" dirty="0"/>
          </a:p>
          <a:p>
            <a:pPr lvl="2"/>
            <a:endParaRPr lang="en-US" dirty="0"/>
          </a:p>
        </p:txBody>
      </p:sp>
      <p:sp>
        <p:nvSpPr>
          <p:cNvPr id="5" name="Footer Placeholder 4"/>
          <p:cNvSpPr>
            <a:spLocks noGrp="1"/>
          </p:cNvSpPr>
          <p:nvPr>
            <p:ph type="ftr" sz="quarter" idx="4294967295"/>
          </p:nvPr>
        </p:nvSpPr>
        <p:spPr>
          <a:xfrm>
            <a:off x="0" y="6248400"/>
            <a:ext cx="7239000" cy="365125"/>
          </a:xfrm>
          <a:prstGeom prst="rect">
            <a:avLst/>
          </a:prstGeom>
        </p:spPr>
        <p:txBody>
          <a:bodyPr vert="horz" lIns="91440" tIns="45720" rIns="91440" bIns="45720" rtlCol="0" anchor="ctr"/>
          <a:lstStyle>
            <a:lvl1pPr algn="ctr">
              <a:defRPr sz="1800">
                <a:solidFill>
                  <a:schemeClr val="bg1">
                    <a:lumMod val="75000"/>
                  </a:schemeClr>
                </a:solidFill>
              </a:defRPr>
            </a:lvl1pPr>
          </a:lstStyle>
          <a:p>
            <a:r>
              <a:rPr lang="en-US" dirty="0">
                <a:solidFill>
                  <a:schemeClr val="tx2"/>
                </a:solidFill>
              </a:rPr>
              <a:t>Town of Minturn/Battle Mountain Agreement </a:t>
            </a:r>
          </a:p>
          <a:p>
            <a:r>
              <a:rPr lang="en-US" dirty="0">
                <a:solidFill>
                  <a:schemeClr val="tx2"/>
                </a:solidFill>
              </a:rPr>
              <a:t>Regarding Escrows &amp; Funding</a:t>
            </a:r>
          </a:p>
        </p:txBody>
      </p:sp>
    </p:spTree>
    <p:extLst>
      <p:ext uri="{BB962C8B-B14F-4D97-AF65-F5344CB8AC3E}">
        <p14:creationId xmlns:p14="http://schemas.microsoft.com/office/powerpoint/2010/main" val="40556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b="1" dirty="0">
                <a:solidFill>
                  <a:schemeClr val="bg1"/>
                </a:solidFill>
              </a:rPr>
              <a:t>Added Financial Protection </a:t>
            </a:r>
            <a:br>
              <a:rPr lang="en-US" b="1" dirty="0">
                <a:solidFill>
                  <a:schemeClr val="bg1"/>
                </a:solidFill>
              </a:rPr>
            </a:br>
            <a:r>
              <a:rPr lang="en-US" b="1" dirty="0">
                <a:solidFill>
                  <a:schemeClr val="bg1"/>
                </a:solidFill>
              </a:rPr>
              <a:t>for the Town</a:t>
            </a:r>
          </a:p>
        </p:txBody>
      </p:sp>
      <p:sp>
        <p:nvSpPr>
          <p:cNvPr id="3" name="Content Placeholder 2"/>
          <p:cNvSpPr>
            <a:spLocks noGrp="1"/>
          </p:cNvSpPr>
          <p:nvPr>
            <p:ph idx="1"/>
          </p:nvPr>
        </p:nvSpPr>
        <p:spPr>
          <a:xfrm>
            <a:off x="1143000" y="1828800"/>
            <a:ext cx="7010400" cy="3429000"/>
          </a:xfrm>
        </p:spPr>
        <p:txBody>
          <a:bodyPr>
            <a:normAutofit/>
          </a:bodyPr>
          <a:lstStyle/>
          <a:p>
            <a:r>
              <a:rPr lang="en-US" dirty="0">
                <a:solidFill>
                  <a:schemeClr val="bg1"/>
                </a:solidFill>
              </a:rPr>
              <a:t>Town and Battle Mountain will negotiate a future funding agreement to be effective January 1, 2015.</a:t>
            </a:r>
          </a:p>
          <a:p>
            <a:r>
              <a:rPr lang="en-US" dirty="0">
                <a:solidFill>
                  <a:schemeClr val="bg1"/>
                </a:solidFill>
              </a:rPr>
              <a:t>If this is not achieved by that date, the following represents the default funding agreement:</a:t>
            </a:r>
          </a:p>
          <a:p>
            <a:endParaRPr lang="en-US" dirty="0">
              <a:solidFill>
                <a:schemeClr val="bg1"/>
              </a:solidFill>
            </a:endParaRPr>
          </a:p>
        </p:txBody>
      </p:sp>
      <p:sp>
        <p:nvSpPr>
          <p:cNvPr id="5" name="Footer Placeholder 4"/>
          <p:cNvSpPr>
            <a:spLocks noGrp="1"/>
          </p:cNvSpPr>
          <p:nvPr>
            <p:ph type="ftr" sz="quarter" idx="4294967295"/>
          </p:nvPr>
        </p:nvSpPr>
        <p:spPr>
          <a:xfrm>
            <a:off x="0" y="6248400"/>
            <a:ext cx="7239000" cy="365125"/>
          </a:xfrm>
          <a:prstGeom prst="rect">
            <a:avLst/>
          </a:prstGeom>
        </p:spPr>
        <p:txBody>
          <a:bodyPr vert="horz" lIns="91440" tIns="45720" rIns="91440" bIns="45720" rtlCol="0" anchor="ctr"/>
          <a:lstStyle>
            <a:lvl1pPr algn="ctr">
              <a:defRPr sz="1800">
                <a:solidFill>
                  <a:schemeClr val="bg1">
                    <a:lumMod val="75000"/>
                  </a:schemeClr>
                </a:solidFill>
              </a:defRPr>
            </a:lvl1pPr>
          </a:lstStyle>
          <a:p>
            <a:r>
              <a:rPr lang="en-US" dirty="0">
                <a:solidFill>
                  <a:schemeClr val="tx2"/>
                </a:solidFill>
              </a:rPr>
              <a:t>Town of Minturn/Battle Mountain Agreement </a:t>
            </a:r>
          </a:p>
          <a:p>
            <a:r>
              <a:rPr lang="en-US" dirty="0">
                <a:solidFill>
                  <a:schemeClr val="tx2"/>
                </a:solidFill>
              </a:rPr>
              <a:t>Regarding Escrows &amp; Funding</a:t>
            </a:r>
          </a:p>
        </p:txBody>
      </p:sp>
    </p:spTree>
    <p:extLst>
      <p:ext uri="{BB962C8B-B14F-4D97-AF65-F5344CB8AC3E}">
        <p14:creationId xmlns:p14="http://schemas.microsoft.com/office/powerpoint/2010/main" val="3859523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Title 1"/>
          <p:cNvSpPr>
            <a:spLocks noGrp="1"/>
          </p:cNvSpPr>
          <p:nvPr>
            <p:ph type="title"/>
          </p:nvPr>
        </p:nvSpPr>
        <p:spPr/>
        <p:txBody>
          <a:bodyPr>
            <a:normAutofit fontScale="90000"/>
          </a:bodyPr>
          <a:lstStyle/>
          <a:p>
            <a:r>
              <a:rPr lang="en-US" b="1" dirty="0">
                <a:solidFill>
                  <a:schemeClr val="bg1"/>
                </a:solidFill>
              </a:rPr>
              <a:t>Added Financial Protection </a:t>
            </a:r>
            <a:br>
              <a:rPr lang="en-US" b="1" dirty="0">
                <a:solidFill>
                  <a:schemeClr val="bg1"/>
                </a:solidFill>
              </a:rPr>
            </a:br>
            <a:r>
              <a:rPr lang="en-US" b="1" dirty="0">
                <a:solidFill>
                  <a:schemeClr val="bg1"/>
                </a:solidFill>
              </a:rPr>
              <a:t>for the Town</a:t>
            </a:r>
            <a:br>
              <a:rPr lang="en-US" b="1" dirty="0">
                <a:solidFill>
                  <a:schemeClr val="bg1"/>
                </a:solidFill>
              </a:rPr>
            </a:br>
            <a:r>
              <a:rPr lang="en-US" sz="3100" b="1" dirty="0">
                <a:solidFill>
                  <a:schemeClr val="bg1"/>
                </a:solidFill>
              </a:rPr>
              <a:t>Default Funding Agreement:</a:t>
            </a:r>
          </a:p>
        </p:txBody>
      </p:sp>
      <p:sp>
        <p:nvSpPr>
          <p:cNvPr id="3" name="Content Placeholder 2"/>
          <p:cNvSpPr>
            <a:spLocks noGrp="1"/>
          </p:cNvSpPr>
          <p:nvPr>
            <p:ph idx="1"/>
          </p:nvPr>
        </p:nvSpPr>
        <p:spPr>
          <a:xfrm>
            <a:off x="228600" y="1646237"/>
            <a:ext cx="8458200" cy="4525963"/>
          </a:xfrm>
        </p:spPr>
        <p:txBody>
          <a:bodyPr>
            <a:normAutofit/>
          </a:bodyPr>
          <a:lstStyle/>
          <a:p>
            <a:pPr lvl="1"/>
            <a:r>
              <a:rPr lang="en-US" sz="2200" dirty="0">
                <a:solidFill>
                  <a:schemeClr val="bg1"/>
                </a:solidFill>
              </a:rPr>
              <a:t>Developer will fund budgeted fees and costs actually incurred for:</a:t>
            </a:r>
          </a:p>
          <a:p>
            <a:pPr lvl="2"/>
            <a:r>
              <a:rPr lang="en-US" sz="2200" dirty="0">
                <a:solidFill>
                  <a:schemeClr val="bg1"/>
                </a:solidFill>
              </a:rPr>
              <a:t>Environmental approvals for the project</a:t>
            </a:r>
          </a:p>
          <a:p>
            <a:pPr lvl="2"/>
            <a:r>
              <a:rPr lang="en-US" sz="2200" dirty="0">
                <a:solidFill>
                  <a:schemeClr val="bg1"/>
                </a:solidFill>
              </a:rPr>
              <a:t>Water rights to serve the project</a:t>
            </a:r>
          </a:p>
          <a:p>
            <a:pPr lvl="2"/>
            <a:r>
              <a:rPr lang="en-US" sz="2200" dirty="0">
                <a:solidFill>
                  <a:schemeClr val="bg1"/>
                </a:solidFill>
              </a:rPr>
              <a:t>The Annexation challenge</a:t>
            </a:r>
          </a:p>
          <a:p>
            <a:pPr lvl="2"/>
            <a:r>
              <a:rPr lang="en-US" sz="2200" dirty="0">
                <a:solidFill>
                  <a:schemeClr val="bg1"/>
                </a:solidFill>
              </a:rPr>
              <a:t>Any future negotiation or amendment to the existing annexation agreement</a:t>
            </a:r>
          </a:p>
          <a:p>
            <a:pPr lvl="2"/>
            <a:r>
              <a:rPr lang="en-US" sz="2200" dirty="0">
                <a:solidFill>
                  <a:schemeClr val="bg1"/>
                </a:solidFill>
              </a:rPr>
              <a:t>Payment of $15,000/month for administrative costs</a:t>
            </a:r>
          </a:p>
          <a:p>
            <a:pPr lvl="2"/>
            <a:r>
              <a:rPr lang="en-US" sz="2200" dirty="0">
                <a:solidFill>
                  <a:schemeClr val="bg1"/>
                </a:solidFill>
              </a:rPr>
              <a:t>Costs incurred by the Town as a result of written request from the Developer</a:t>
            </a:r>
          </a:p>
          <a:p>
            <a:pPr lvl="2"/>
            <a:r>
              <a:rPr lang="en-US" sz="2200" dirty="0">
                <a:solidFill>
                  <a:schemeClr val="bg1"/>
                </a:solidFill>
              </a:rPr>
              <a:t>Other costs that the parties agree to from time to time</a:t>
            </a:r>
          </a:p>
        </p:txBody>
      </p:sp>
      <p:sp>
        <p:nvSpPr>
          <p:cNvPr id="5" name="Footer Placeholder 4"/>
          <p:cNvSpPr>
            <a:spLocks noGrp="1"/>
          </p:cNvSpPr>
          <p:nvPr>
            <p:ph type="ftr" sz="quarter" idx="4294967295"/>
          </p:nvPr>
        </p:nvSpPr>
        <p:spPr>
          <a:xfrm>
            <a:off x="0" y="6248400"/>
            <a:ext cx="7239000" cy="365125"/>
          </a:xfrm>
          <a:prstGeom prst="rect">
            <a:avLst/>
          </a:prstGeom>
        </p:spPr>
        <p:txBody>
          <a:bodyPr vert="horz" lIns="91440" tIns="45720" rIns="91440" bIns="45720" rtlCol="0" anchor="ctr"/>
          <a:lstStyle>
            <a:lvl1pPr algn="ctr">
              <a:defRPr sz="1800">
                <a:solidFill>
                  <a:schemeClr val="bg1">
                    <a:lumMod val="75000"/>
                  </a:schemeClr>
                </a:solidFill>
              </a:defRPr>
            </a:lvl1pPr>
          </a:lstStyle>
          <a:p>
            <a:r>
              <a:rPr lang="en-US" dirty="0">
                <a:solidFill>
                  <a:schemeClr val="tx2"/>
                </a:solidFill>
              </a:rPr>
              <a:t>Town of Minturn/Battle Mountain Agreement </a:t>
            </a:r>
          </a:p>
          <a:p>
            <a:r>
              <a:rPr lang="en-US" dirty="0">
                <a:solidFill>
                  <a:schemeClr val="tx2"/>
                </a:solidFill>
              </a:rPr>
              <a:t>Regarding Escrows &amp; Funding</a:t>
            </a:r>
          </a:p>
        </p:txBody>
      </p:sp>
    </p:spTree>
    <p:extLst>
      <p:ext uri="{BB962C8B-B14F-4D97-AF65-F5344CB8AC3E}">
        <p14:creationId xmlns:p14="http://schemas.microsoft.com/office/powerpoint/2010/main" val="326285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Title 1"/>
          <p:cNvSpPr>
            <a:spLocks noGrp="1"/>
          </p:cNvSpPr>
          <p:nvPr>
            <p:ph type="title"/>
          </p:nvPr>
        </p:nvSpPr>
        <p:spPr/>
        <p:txBody>
          <a:bodyPr>
            <a:normAutofit fontScale="90000"/>
          </a:bodyPr>
          <a:lstStyle/>
          <a:p>
            <a:r>
              <a:rPr lang="en-US" b="1" dirty="0">
                <a:solidFill>
                  <a:schemeClr val="bg1"/>
                </a:solidFill>
              </a:rPr>
              <a:t>Distribution of $11.6m Escrow Funds</a:t>
            </a:r>
          </a:p>
        </p:txBody>
      </p:sp>
      <p:sp>
        <p:nvSpPr>
          <p:cNvPr id="3" name="Content Placeholder 2"/>
          <p:cNvSpPr>
            <a:spLocks noGrp="1"/>
          </p:cNvSpPr>
          <p:nvPr>
            <p:ph idx="1"/>
          </p:nvPr>
        </p:nvSpPr>
        <p:spPr>
          <a:xfrm>
            <a:off x="762000" y="1219200"/>
            <a:ext cx="8229600" cy="4525963"/>
          </a:xfrm>
        </p:spPr>
        <p:txBody>
          <a:bodyPr>
            <a:normAutofit lnSpcReduction="10000"/>
          </a:bodyPr>
          <a:lstStyle/>
          <a:p>
            <a:r>
              <a:rPr lang="en-US" sz="2800" dirty="0">
                <a:solidFill>
                  <a:schemeClr val="bg1"/>
                </a:solidFill>
              </a:rPr>
              <a:t>Town of Minturn</a:t>
            </a:r>
          </a:p>
          <a:p>
            <a:pPr lvl="1"/>
            <a:r>
              <a:rPr lang="en-US" dirty="0">
                <a:solidFill>
                  <a:schemeClr val="bg1"/>
                </a:solidFill>
              </a:rPr>
              <a:t>$4,362,000 (does not need to be repaid)</a:t>
            </a:r>
          </a:p>
          <a:p>
            <a:r>
              <a:rPr lang="en-US" sz="2800" dirty="0">
                <a:solidFill>
                  <a:schemeClr val="bg1"/>
                </a:solidFill>
              </a:rPr>
              <a:t>Battle Mountain</a:t>
            </a:r>
          </a:p>
          <a:p>
            <a:pPr lvl="1"/>
            <a:r>
              <a:rPr lang="en-US" dirty="0">
                <a:solidFill>
                  <a:schemeClr val="bg1"/>
                </a:solidFill>
              </a:rPr>
              <a:t>$7,210,000 (all which is to be repaid by </a:t>
            </a:r>
            <a:r>
              <a:rPr lang="en-US">
                <a:solidFill>
                  <a:schemeClr val="bg1"/>
                </a:solidFill>
              </a:rPr>
              <a:t>Battle Mountain </a:t>
            </a:r>
            <a:r>
              <a:rPr lang="en-US" dirty="0">
                <a:solidFill>
                  <a:schemeClr val="bg1"/>
                </a:solidFill>
              </a:rPr>
              <a:t>and returned to escrow)</a:t>
            </a:r>
          </a:p>
          <a:p>
            <a:pPr lvl="1"/>
            <a:r>
              <a:rPr lang="en-US" dirty="0">
                <a:solidFill>
                  <a:schemeClr val="bg1"/>
                </a:solidFill>
              </a:rPr>
              <a:t>Gets Battle Mountain to the “finish line”</a:t>
            </a:r>
          </a:p>
          <a:p>
            <a:r>
              <a:rPr lang="en-US" sz="2800" dirty="0">
                <a:solidFill>
                  <a:schemeClr val="bg1"/>
                </a:solidFill>
              </a:rPr>
              <a:t>Funds retained in escrow</a:t>
            </a:r>
          </a:p>
          <a:p>
            <a:pPr lvl="1"/>
            <a:r>
              <a:rPr lang="en-US" dirty="0">
                <a:solidFill>
                  <a:schemeClr val="bg1"/>
                </a:solidFill>
              </a:rPr>
              <a:t>$25,000 legal defense</a:t>
            </a:r>
          </a:p>
          <a:p>
            <a:pPr lvl="1"/>
            <a:r>
              <a:rPr lang="en-US" dirty="0">
                <a:solidFill>
                  <a:schemeClr val="bg1"/>
                </a:solidFill>
              </a:rPr>
              <a:t>$3,000 ($1,000 balance per escrow fund)</a:t>
            </a:r>
          </a:p>
          <a:p>
            <a:pPr marL="457200" lvl="1" indent="0">
              <a:buNone/>
            </a:pPr>
            <a:endParaRPr lang="en-US" dirty="0"/>
          </a:p>
        </p:txBody>
      </p:sp>
      <p:sp>
        <p:nvSpPr>
          <p:cNvPr id="5" name="Footer Placeholder 4"/>
          <p:cNvSpPr>
            <a:spLocks noGrp="1"/>
          </p:cNvSpPr>
          <p:nvPr>
            <p:ph type="ftr" sz="quarter" idx="4294967295"/>
          </p:nvPr>
        </p:nvSpPr>
        <p:spPr>
          <a:xfrm>
            <a:off x="0" y="6248400"/>
            <a:ext cx="7239000" cy="365125"/>
          </a:xfrm>
          <a:prstGeom prst="rect">
            <a:avLst/>
          </a:prstGeom>
        </p:spPr>
        <p:txBody>
          <a:bodyPr vert="horz" lIns="91440" tIns="45720" rIns="91440" bIns="45720" rtlCol="0" anchor="ctr"/>
          <a:lstStyle>
            <a:lvl1pPr algn="ctr">
              <a:defRPr sz="1800">
                <a:solidFill>
                  <a:schemeClr val="bg1">
                    <a:lumMod val="75000"/>
                  </a:schemeClr>
                </a:solidFill>
              </a:defRPr>
            </a:lvl1pPr>
          </a:lstStyle>
          <a:p>
            <a:r>
              <a:rPr lang="en-US" dirty="0">
                <a:solidFill>
                  <a:schemeClr val="tx2"/>
                </a:solidFill>
              </a:rPr>
              <a:t>Town of Minturn/Battle Mountain Agreement </a:t>
            </a:r>
          </a:p>
          <a:p>
            <a:r>
              <a:rPr lang="en-US" dirty="0">
                <a:solidFill>
                  <a:schemeClr val="tx2"/>
                </a:solidFill>
              </a:rPr>
              <a:t>Regarding Escrows &amp; Funding</a:t>
            </a:r>
          </a:p>
        </p:txBody>
      </p:sp>
    </p:spTree>
    <p:extLst>
      <p:ext uri="{BB962C8B-B14F-4D97-AF65-F5344CB8AC3E}">
        <p14:creationId xmlns:p14="http://schemas.microsoft.com/office/powerpoint/2010/main" val="56455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3" name="Content Placeholder 2"/>
          <p:cNvSpPr>
            <a:spLocks noGrp="1"/>
          </p:cNvSpPr>
          <p:nvPr>
            <p:ph idx="1"/>
          </p:nvPr>
        </p:nvSpPr>
        <p:spPr>
          <a:xfrm>
            <a:off x="304800" y="457200"/>
            <a:ext cx="8077200" cy="5668963"/>
          </a:xfrm>
        </p:spPr>
        <p:txBody>
          <a:bodyPr>
            <a:normAutofit/>
          </a:bodyPr>
          <a:lstStyle/>
          <a:p>
            <a:pPr marL="914400" lvl="2" indent="0" algn="ctr">
              <a:buNone/>
            </a:pPr>
            <a:r>
              <a:rPr lang="en-US" sz="3200" dirty="0">
                <a:solidFill>
                  <a:schemeClr val="bg1"/>
                </a:solidFill>
              </a:rPr>
              <a:t>Reasons why getting Battle Mountain to the “finish line” is important to the Town of Minturn:</a:t>
            </a:r>
            <a:endParaRPr lang="en-US" dirty="0">
              <a:solidFill>
                <a:schemeClr val="bg1"/>
              </a:solidFill>
            </a:endParaRPr>
          </a:p>
          <a:p>
            <a:pPr marL="914400" lvl="2" indent="0" algn="ctr">
              <a:buNone/>
            </a:pPr>
            <a:endParaRPr lang="en-US" sz="3200" dirty="0">
              <a:solidFill>
                <a:schemeClr val="bg1"/>
              </a:solidFill>
            </a:endParaRPr>
          </a:p>
          <a:p>
            <a:pPr lvl="2"/>
            <a:r>
              <a:rPr lang="en-US" sz="3200" dirty="0">
                <a:solidFill>
                  <a:schemeClr val="bg1"/>
                </a:solidFill>
              </a:rPr>
              <a:t>Bolts Lake</a:t>
            </a:r>
          </a:p>
          <a:p>
            <a:pPr lvl="2"/>
            <a:r>
              <a:rPr lang="en-US" sz="3200" dirty="0">
                <a:solidFill>
                  <a:schemeClr val="bg1"/>
                </a:solidFill>
              </a:rPr>
              <a:t>EPA clean up</a:t>
            </a:r>
          </a:p>
          <a:p>
            <a:pPr lvl="2"/>
            <a:r>
              <a:rPr lang="en-US" sz="3200" dirty="0">
                <a:solidFill>
                  <a:schemeClr val="bg1"/>
                </a:solidFill>
              </a:rPr>
              <a:t>Employment</a:t>
            </a:r>
          </a:p>
          <a:p>
            <a:pPr lvl="2"/>
            <a:r>
              <a:rPr lang="en-US" sz="3200" dirty="0">
                <a:solidFill>
                  <a:schemeClr val="bg1"/>
                </a:solidFill>
              </a:rPr>
              <a:t>Economic Development</a:t>
            </a:r>
          </a:p>
        </p:txBody>
      </p:sp>
      <p:sp>
        <p:nvSpPr>
          <p:cNvPr id="5" name="Footer Placeholder 4"/>
          <p:cNvSpPr>
            <a:spLocks noGrp="1"/>
          </p:cNvSpPr>
          <p:nvPr>
            <p:ph type="ftr" sz="quarter" idx="4294967295"/>
          </p:nvPr>
        </p:nvSpPr>
        <p:spPr>
          <a:xfrm>
            <a:off x="0" y="6248400"/>
            <a:ext cx="7239000" cy="365125"/>
          </a:xfrm>
          <a:prstGeom prst="rect">
            <a:avLst/>
          </a:prstGeom>
        </p:spPr>
        <p:txBody>
          <a:bodyPr vert="horz" lIns="91440" tIns="45720" rIns="91440" bIns="45720" rtlCol="0" anchor="ctr"/>
          <a:lstStyle>
            <a:lvl1pPr algn="ctr">
              <a:defRPr sz="1800">
                <a:solidFill>
                  <a:schemeClr val="bg1">
                    <a:lumMod val="75000"/>
                  </a:schemeClr>
                </a:solidFill>
              </a:defRPr>
            </a:lvl1pPr>
          </a:lstStyle>
          <a:p>
            <a:r>
              <a:rPr lang="en-US" dirty="0">
                <a:solidFill>
                  <a:schemeClr val="tx2"/>
                </a:solidFill>
              </a:rPr>
              <a:t>Town of Minturn/Battle Mountain Agreement </a:t>
            </a:r>
          </a:p>
          <a:p>
            <a:r>
              <a:rPr lang="en-US" dirty="0">
                <a:solidFill>
                  <a:schemeClr val="tx2"/>
                </a:solidFill>
              </a:rPr>
              <a:t>Regarding Escrows &amp; Funding</a:t>
            </a:r>
          </a:p>
        </p:txBody>
      </p:sp>
    </p:spTree>
    <p:extLst>
      <p:ext uri="{BB962C8B-B14F-4D97-AF65-F5344CB8AC3E}">
        <p14:creationId xmlns:p14="http://schemas.microsoft.com/office/powerpoint/2010/main" val="411830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3" name="Content Placeholder 2"/>
          <p:cNvSpPr>
            <a:spLocks noGrp="1"/>
          </p:cNvSpPr>
          <p:nvPr>
            <p:ph idx="1"/>
          </p:nvPr>
        </p:nvSpPr>
        <p:spPr>
          <a:xfrm>
            <a:off x="0" y="2209800"/>
            <a:ext cx="8229600" cy="3916363"/>
          </a:xfrm>
        </p:spPr>
        <p:txBody>
          <a:bodyPr>
            <a:normAutofit/>
          </a:bodyPr>
          <a:lstStyle/>
          <a:p>
            <a:pPr marL="914400" lvl="2" indent="0" algn="ctr">
              <a:buNone/>
            </a:pPr>
            <a:r>
              <a:rPr lang="en-US" sz="7200" dirty="0">
                <a:solidFill>
                  <a:schemeClr val="bg1"/>
                </a:solidFill>
              </a:rPr>
              <a:t>Questions?</a:t>
            </a:r>
            <a:endParaRPr lang="en-US" sz="7200" b="1" dirty="0">
              <a:solidFill>
                <a:schemeClr val="bg1"/>
              </a:solidFill>
            </a:endParaRPr>
          </a:p>
        </p:txBody>
      </p:sp>
      <p:sp>
        <p:nvSpPr>
          <p:cNvPr id="5" name="Footer Placeholder 4"/>
          <p:cNvSpPr>
            <a:spLocks noGrp="1"/>
          </p:cNvSpPr>
          <p:nvPr>
            <p:ph type="ftr" sz="quarter" idx="4294967295"/>
          </p:nvPr>
        </p:nvSpPr>
        <p:spPr>
          <a:xfrm>
            <a:off x="0" y="6248400"/>
            <a:ext cx="7239000" cy="365125"/>
          </a:xfrm>
          <a:prstGeom prst="rect">
            <a:avLst/>
          </a:prstGeom>
        </p:spPr>
        <p:txBody>
          <a:bodyPr vert="horz" lIns="91440" tIns="45720" rIns="91440" bIns="45720" rtlCol="0" anchor="ctr"/>
          <a:lstStyle>
            <a:lvl1pPr algn="ctr">
              <a:defRPr sz="1800">
                <a:solidFill>
                  <a:schemeClr val="bg1">
                    <a:lumMod val="75000"/>
                  </a:schemeClr>
                </a:solidFill>
              </a:defRPr>
            </a:lvl1pPr>
          </a:lstStyle>
          <a:p>
            <a:r>
              <a:rPr lang="en-US" dirty="0">
                <a:solidFill>
                  <a:schemeClr val="tx2"/>
                </a:solidFill>
              </a:rPr>
              <a:t>Town of Minturn/Battle Mountain Agreement </a:t>
            </a:r>
          </a:p>
          <a:p>
            <a:r>
              <a:rPr lang="en-US" dirty="0">
                <a:solidFill>
                  <a:schemeClr val="tx2"/>
                </a:solidFill>
              </a:rPr>
              <a:t>Regarding Escrows &amp; Funding</a:t>
            </a:r>
          </a:p>
        </p:txBody>
      </p:sp>
    </p:spTree>
    <p:extLst>
      <p:ext uri="{BB962C8B-B14F-4D97-AF65-F5344CB8AC3E}">
        <p14:creationId xmlns:p14="http://schemas.microsoft.com/office/powerpoint/2010/main" val="3171163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Title 4"/>
          <p:cNvSpPr>
            <a:spLocks noGrp="1"/>
          </p:cNvSpPr>
          <p:nvPr>
            <p:ph type="title"/>
          </p:nvPr>
        </p:nvSpPr>
        <p:spPr>
          <a:xfrm>
            <a:off x="457200" y="0"/>
            <a:ext cx="8229600" cy="1143000"/>
          </a:xfrm>
        </p:spPr>
        <p:txBody>
          <a:bodyPr/>
          <a:lstStyle/>
          <a:p>
            <a:r>
              <a:rPr lang="en-US" b="1" dirty="0">
                <a:solidFill>
                  <a:schemeClr val="bg1"/>
                </a:solidFill>
              </a:rPr>
              <a:t>Brief History</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108678478"/>
              </p:ext>
            </p:extLst>
          </p:nvPr>
        </p:nvGraphicFramePr>
        <p:xfrm>
          <a:off x="457200" y="1066800"/>
          <a:ext cx="8229600" cy="47545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4"/>
          <p:cNvSpPr>
            <a:spLocks noGrp="1"/>
          </p:cNvSpPr>
          <p:nvPr>
            <p:ph type="ftr" sz="quarter" idx="4294967295"/>
          </p:nvPr>
        </p:nvSpPr>
        <p:spPr>
          <a:xfrm>
            <a:off x="-76200" y="6019800"/>
            <a:ext cx="7239000" cy="669925"/>
          </a:xfrm>
          <a:prstGeom prst="rect">
            <a:avLst/>
          </a:prstGeom>
        </p:spPr>
        <p:txBody>
          <a:bodyPr vert="horz" lIns="91440" tIns="45720" rIns="91440" bIns="45720" rtlCol="0" anchor="ctr"/>
          <a:lstStyle>
            <a:lvl1pPr algn="ctr">
              <a:defRPr sz="1800">
                <a:solidFill>
                  <a:schemeClr val="bg1">
                    <a:lumMod val="75000"/>
                  </a:schemeClr>
                </a:solidFill>
              </a:defRPr>
            </a:lvl1pPr>
          </a:lstStyle>
          <a:p>
            <a:r>
              <a:rPr lang="en-US" dirty="0">
                <a:solidFill>
                  <a:srgbClr val="002060"/>
                </a:solidFill>
              </a:rPr>
              <a:t>Town of Minturn/Battle Mountain Agreement </a:t>
            </a:r>
          </a:p>
          <a:p>
            <a:r>
              <a:rPr lang="en-US" dirty="0">
                <a:solidFill>
                  <a:srgbClr val="002060"/>
                </a:solidFill>
              </a:rPr>
              <a:t>Regarding Escrows &amp; Funding</a:t>
            </a:r>
          </a:p>
        </p:txBody>
      </p:sp>
    </p:spTree>
    <p:extLst>
      <p:ext uri="{BB962C8B-B14F-4D97-AF65-F5344CB8AC3E}">
        <p14:creationId xmlns:p14="http://schemas.microsoft.com/office/powerpoint/2010/main" val="3065498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Title 1"/>
          <p:cNvSpPr>
            <a:spLocks noGrp="1"/>
          </p:cNvSpPr>
          <p:nvPr>
            <p:ph type="title"/>
          </p:nvPr>
        </p:nvSpPr>
        <p:spPr/>
        <p:txBody>
          <a:bodyPr/>
          <a:lstStyle/>
          <a:p>
            <a:r>
              <a:rPr lang="en-US" b="1" dirty="0">
                <a:solidFill>
                  <a:schemeClr val="bg1"/>
                </a:solidFill>
              </a:rPr>
              <a:t>Who’s Money is it?</a:t>
            </a:r>
          </a:p>
        </p:txBody>
      </p:sp>
      <p:sp>
        <p:nvSpPr>
          <p:cNvPr id="3" name="Content Placeholder 2"/>
          <p:cNvSpPr>
            <a:spLocks noGrp="1"/>
          </p:cNvSpPr>
          <p:nvPr>
            <p:ph idx="1"/>
          </p:nvPr>
        </p:nvSpPr>
        <p:spPr>
          <a:xfrm>
            <a:off x="1219200" y="1600200"/>
            <a:ext cx="7010400" cy="4525963"/>
          </a:xfrm>
        </p:spPr>
        <p:txBody>
          <a:bodyPr/>
          <a:lstStyle/>
          <a:p>
            <a:r>
              <a:rPr lang="en-US" dirty="0">
                <a:solidFill>
                  <a:schemeClr val="bg1"/>
                </a:solidFill>
              </a:rPr>
              <a:t>As it stands now, the 11.6 million  in escrow is Battle Mountain’s until  resolution of the lawsuits is reached and final approval of the development plan is made. </a:t>
            </a:r>
          </a:p>
        </p:txBody>
      </p:sp>
      <p:sp>
        <p:nvSpPr>
          <p:cNvPr id="5" name="Footer Placeholder 4"/>
          <p:cNvSpPr>
            <a:spLocks noGrp="1"/>
          </p:cNvSpPr>
          <p:nvPr>
            <p:ph type="ftr" sz="quarter" idx="4294967295"/>
          </p:nvPr>
        </p:nvSpPr>
        <p:spPr>
          <a:xfrm>
            <a:off x="0" y="6248400"/>
            <a:ext cx="7239000" cy="365125"/>
          </a:xfrm>
          <a:prstGeom prst="rect">
            <a:avLst/>
          </a:prstGeom>
        </p:spPr>
        <p:txBody>
          <a:bodyPr vert="horz" lIns="91440" tIns="45720" rIns="91440" bIns="45720" rtlCol="0" anchor="ctr"/>
          <a:lstStyle>
            <a:lvl1pPr algn="ctr">
              <a:defRPr sz="1800">
                <a:solidFill>
                  <a:schemeClr val="bg1">
                    <a:lumMod val="75000"/>
                  </a:schemeClr>
                </a:solidFill>
              </a:defRPr>
            </a:lvl1pPr>
          </a:lstStyle>
          <a:p>
            <a:r>
              <a:rPr lang="en-US" dirty="0">
                <a:solidFill>
                  <a:schemeClr val="tx2"/>
                </a:solidFill>
              </a:rPr>
              <a:t>Town of Minturn/Battle Mountain Agreement </a:t>
            </a:r>
          </a:p>
          <a:p>
            <a:r>
              <a:rPr lang="en-US" dirty="0">
                <a:solidFill>
                  <a:schemeClr val="tx2"/>
                </a:solidFill>
              </a:rPr>
              <a:t>Regarding Escrows &amp; Funding</a:t>
            </a:r>
          </a:p>
        </p:txBody>
      </p:sp>
    </p:spTree>
    <p:extLst>
      <p:ext uri="{BB962C8B-B14F-4D97-AF65-F5344CB8AC3E}">
        <p14:creationId xmlns:p14="http://schemas.microsoft.com/office/powerpoint/2010/main" val="3647119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11" name="Footer Placeholder 4"/>
          <p:cNvSpPr>
            <a:spLocks noGrp="1"/>
          </p:cNvSpPr>
          <p:nvPr>
            <p:ph type="ftr" sz="quarter" idx="4294967295"/>
          </p:nvPr>
        </p:nvSpPr>
        <p:spPr>
          <a:xfrm>
            <a:off x="0" y="6248400"/>
            <a:ext cx="7239000" cy="365125"/>
          </a:xfrm>
          <a:prstGeom prst="rect">
            <a:avLst/>
          </a:prstGeom>
        </p:spPr>
        <p:txBody>
          <a:bodyPr vert="horz" lIns="91440" tIns="45720" rIns="91440" bIns="45720" rtlCol="0" anchor="ctr"/>
          <a:lstStyle>
            <a:lvl1pPr algn="ctr">
              <a:defRPr sz="1800">
                <a:solidFill>
                  <a:schemeClr val="bg1">
                    <a:lumMod val="75000"/>
                  </a:schemeClr>
                </a:solidFill>
              </a:defRPr>
            </a:lvl1pPr>
          </a:lstStyle>
          <a:p>
            <a:r>
              <a:rPr lang="en-US" dirty="0">
                <a:solidFill>
                  <a:schemeClr val="tx2"/>
                </a:solidFill>
              </a:rPr>
              <a:t>Town of Minturn/Battle Mountain Agreement </a:t>
            </a:r>
          </a:p>
          <a:p>
            <a:r>
              <a:rPr lang="en-US" dirty="0">
                <a:solidFill>
                  <a:schemeClr val="tx2"/>
                </a:solidFill>
              </a:rPr>
              <a:t>Regarding Escrows &amp; Funding</a:t>
            </a:r>
          </a:p>
        </p:txBody>
      </p:sp>
      <p:graphicFrame>
        <p:nvGraphicFramePr>
          <p:cNvPr id="4" name="Diagram 3"/>
          <p:cNvGraphicFramePr/>
          <p:nvPr>
            <p:extLst>
              <p:ext uri="{D42A27DB-BD31-4B8C-83A1-F6EECF244321}">
                <p14:modId xmlns:p14="http://schemas.microsoft.com/office/powerpoint/2010/main" val="2272404777"/>
              </p:ext>
            </p:extLst>
          </p:nvPr>
        </p:nvGraphicFramePr>
        <p:xfrm>
          <a:off x="1143000" y="1219200"/>
          <a:ext cx="6858000"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457200" y="304800"/>
            <a:ext cx="8229600" cy="1143000"/>
          </a:xfrm>
        </p:spPr>
        <p:txBody>
          <a:bodyPr>
            <a:normAutofit/>
          </a:bodyPr>
          <a:lstStyle/>
          <a:p>
            <a:r>
              <a:rPr lang="en-US" b="1" dirty="0">
                <a:solidFill>
                  <a:schemeClr val="bg1"/>
                </a:solidFill>
              </a:rPr>
              <a:t>Current Status</a:t>
            </a:r>
            <a:br>
              <a:rPr lang="en-US" b="1" dirty="0">
                <a:solidFill>
                  <a:schemeClr val="bg1"/>
                </a:solidFill>
              </a:rPr>
            </a:br>
            <a:r>
              <a:rPr lang="en-US" sz="2200" b="1" dirty="0">
                <a:solidFill>
                  <a:schemeClr val="bg1"/>
                </a:solidFill>
              </a:rPr>
              <a:t>of the Escrow Funds.</a:t>
            </a:r>
          </a:p>
        </p:txBody>
      </p:sp>
      <p:sp>
        <p:nvSpPr>
          <p:cNvPr id="3" name="TextBox 2"/>
          <p:cNvSpPr txBox="1"/>
          <p:nvPr/>
        </p:nvSpPr>
        <p:spPr>
          <a:xfrm>
            <a:off x="1371600" y="1600200"/>
            <a:ext cx="6477000" cy="3046988"/>
          </a:xfrm>
          <a:prstGeom prst="rect">
            <a:avLst/>
          </a:prstGeom>
          <a:noFill/>
        </p:spPr>
        <p:txBody>
          <a:bodyPr wrap="square" rtlCol="0">
            <a:spAutoFit/>
          </a:bodyPr>
          <a:lstStyle/>
          <a:p>
            <a:pPr marL="457200" indent="-457200">
              <a:buFont typeface="Arial" pitchFamily="34" charset="0"/>
              <a:buChar char="•"/>
            </a:pPr>
            <a:r>
              <a:rPr lang="en-US" sz="3200" dirty="0">
                <a:solidFill>
                  <a:schemeClr val="bg1"/>
                </a:solidFill>
              </a:rPr>
              <a:t>Release of the escrow funds has been delayed mainly due to the lawsuits.</a:t>
            </a:r>
          </a:p>
          <a:p>
            <a:pPr marL="457200" indent="-457200">
              <a:buFont typeface="Arial" pitchFamily="34" charset="0"/>
              <a:buChar char="•"/>
            </a:pPr>
            <a:r>
              <a:rPr lang="en-US" sz="3200" dirty="0">
                <a:solidFill>
                  <a:schemeClr val="bg1"/>
                </a:solidFill>
              </a:rPr>
              <a:t>Interest accruing in escrow accounts is currently paid quarterly to Battle Mountain.</a:t>
            </a:r>
          </a:p>
        </p:txBody>
      </p:sp>
    </p:spTree>
    <p:extLst>
      <p:ext uri="{BB962C8B-B14F-4D97-AF65-F5344CB8AC3E}">
        <p14:creationId xmlns:p14="http://schemas.microsoft.com/office/powerpoint/2010/main" val="160287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4294967295"/>
          </p:nvPr>
        </p:nvSpPr>
        <p:spPr>
          <a:xfrm>
            <a:off x="152400" y="6264275"/>
            <a:ext cx="7239000" cy="365125"/>
          </a:xfrm>
          <a:prstGeom prst="rect">
            <a:avLst/>
          </a:prstGeom>
        </p:spPr>
        <p:txBody>
          <a:bodyPr vert="horz" lIns="91440" tIns="45720" rIns="91440" bIns="45720" rtlCol="0" anchor="ctr"/>
          <a:lstStyle>
            <a:lvl1pPr algn="ctr">
              <a:defRPr sz="1800">
                <a:solidFill>
                  <a:schemeClr val="bg1">
                    <a:lumMod val="75000"/>
                  </a:schemeClr>
                </a:solidFill>
              </a:defRPr>
            </a:lvl1pPr>
          </a:lstStyle>
          <a:p>
            <a:r>
              <a:rPr lang="en-US" dirty="0"/>
              <a:t>Town of Minturn/Battle Mountain Agreement Regarding Escrows &amp; Funding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6" name="Footer Placeholder 4"/>
          <p:cNvSpPr>
            <a:spLocks noGrp="1"/>
          </p:cNvSpPr>
          <p:nvPr>
            <p:ph type="ftr" sz="quarter" idx="4294967295"/>
          </p:nvPr>
        </p:nvSpPr>
        <p:spPr>
          <a:xfrm>
            <a:off x="0" y="6248400"/>
            <a:ext cx="7239000" cy="365125"/>
          </a:xfrm>
          <a:prstGeom prst="rect">
            <a:avLst/>
          </a:prstGeom>
        </p:spPr>
        <p:txBody>
          <a:bodyPr vert="horz" lIns="91440" tIns="45720" rIns="91440" bIns="45720" rtlCol="0" anchor="ctr"/>
          <a:lstStyle>
            <a:lvl1pPr algn="ctr">
              <a:defRPr sz="1800">
                <a:solidFill>
                  <a:schemeClr val="bg1">
                    <a:lumMod val="75000"/>
                  </a:schemeClr>
                </a:solidFill>
              </a:defRPr>
            </a:lvl1pPr>
          </a:lstStyle>
          <a:p>
            <a:r>
              <a:rPr lang="en-US" dirty="0">
                <a:solidFill>
                  <a:schemeClr val="tx2"/>
                </a:solidFill>
              </a:rPr>
              <a:t>Town of Minturn/Battle Mountain Agreement </a:t>
            </a:r>
          </a:p>
          <a:p>
            <a:r>
              <a:rPr lang="en-US" dirty="0">
                <a:solidFill>
                  <a:schemeClr val="tx2"/>
                </a:solidFill>
              </a:rPr>
              <a:t>Regarding Escrows &amp; Funding</a:t>
            </a:r>
          </a:p>
        </p:txBody>
      </p:sp>
      <p:sp>
        <p:nvSpPr>
          <p:cNvPr id="3" name="TextBox 2"/>
          <p:cNvSpPr txBox="1"/>
          <p:nvPr/>
        </p:nvSpPr>
        <p:spPr>
          <a:xfrm>
            <a:off x="457200" y="1447800"/>
            <a:ext cx="8153400" cy="3970318"/>
          </a:xfrm>
          <a:prstGeom prst="rect">
            <a:avLst/>
          </a:prstGeom>
          <a:noFill/>
        </p:spPr>
        <p:txBody>
          <a:bodyPr wrap="square" rtlCol="0">
            <a:spAutoFit/>
          </a:bodyPr>
          <a:lstStyle/>
          <a:p>
            <a:pPr algn="ctr"/>
            <a:r>
              <a:rPr lang="en-US" sz="2800" b="1" dirty="0">
                <a:solidFill>
                  <a:schemeClr val="bg1"/>
                </a:solidFill>
              </a:rPr>
              <a:t>Jan 26, 2012 Oral arguments were presented  to the Colorado Supreme Court regarding the annexation challenge.</a:t>
            </a:r>
            <a:endParaRPr lang="en-US" sz="2800" dirty="0">
              <a:solidFill>
                <a:schemeClr val="bg1"/>
              </a:solidFill>
            </a:endParaRPr>
          </a:p>
          <a:p>
            <a:pPr marL="457200" indent="-457200">
              <a:buFont typeface="Arial" pitchFamily="34" charset="0"/>
              <a:buChar char="•"/>
            </a:pPr>
            <a:endParaRPr lang="en-US" sz="2800" dirty="0">
              <a:solidFill>
                <a:schemeClr val="bg1"/>
              </a:solidFill>
            </a:endParaRPr>
          </a:p>
          <a:p>
            <a:pPr algn="ctr"/>
            <a:r>
              <a:rPr lang="en-US" sz="2800" dirty="0">
                <a:solidFill>
                  <a:schemeClr val="bg1"/>
                </a:solidFill>
              </a:rPr>
              <a:t>If Colorado Supreme Court rules in favor of the party challenging the annexation:</a:t>
            </a:r>
          </a:p>
          <a:p>
            <a:pPr marL="457200" indent="-457200">
              <a:buFont typeface="Arial" pitchFamily="34" charset="0"/>
              <a:buChar char="•"/>
            </a:pPr>
            <a:endParaRPr lang="en-US" sz="2800" dirty="0">
              <a:solidFill>
                <a:schemeClr val="bg1"/>
              </a:solidFill>
            </a:endParaRPr>
          </a:p>
          <a:p>
            <a:pPr marL="971550" lvl="1" indent="-514350">
              <a:buFont typeface="+mj-lt"/>
              <a:buAutoNum type="arabicPeriod"/>
            </a:pPr>
            <a:r>
              <a:rPr lang="en-US" sz="2800" dirty="0">
                <a:solidFill>
                  <a:schemeClr val="bg1"/>
                </a:solidFill>
              </a:rPr>
              <a:t>Annexed property will be de-annexed</a:t>
            </a:r>
          </a:p>
          <a:p>
            <a:pPr marL="971550" lvl="1" indent="-514350">
              <a:buFont typeface="+mj-lt"/>
              <a:buAutoNum type="arabicPeriod"/>
            </a:pPr>
            <a:r>
              <a:rPr lang="en-US" sz="2800" dirty="0">
                <a:solidFill>
                  <a:schemeClr val="bg1"/>
                </a:solidFill>
              </a:rPr>
              <a:t>All escrow funds will return to Battle Mountain</a:t>
            </a:r>
          </a:p>
        </p:txBody>
      </p:sp>
      <p:sp>
        <p:nvSpPr>
          <p:cNvPr id="9" name="Title 4"/>
          <p:cNvSpPr>
            <a:spLocks noGrp="1"/>
          </p:cNvSpPr>
          <p:nvPr>
            <p:ph type="title"/>
          </p:nvPr>
        </p:nvSpPr>
        <p:spPr>
          <a:xfrm>
            <a:off x="457200" y="304800"/>
            <a:ext cx="8229600" cy="1143000"/>
          </a:xfrm>
        </p:spPr>
        <p:txBody>
          <a:bodyPr>
            <a:normAutofit/>
          </a:bodyPr>
          <a:lstStyle/>
          <a:p>
            <a:r>
              <a:rPr lang="en-US" b="1" dirty="0">
                <a:solidFill>
                  <a:schemeClr val="bg1"/>
                </a:solidFill>
              </a:rPr>
              <a:t>Current Status</a:t>
            </a:r>
            <a:br>
              <a:rPr lang="en-US" b="1" dirty="0">
                <a:solidFill>
                  <a:schemeClr val="bg1"/>
                </a:solidFill>
              </a:rPr>
            </a:br>
            <a:r>
              <a:rPr lang="en-US" sz="2200" b="1" dirty="0">
                <a:solidFill>
                  <a:schemeClr val="bg1"/>
                </a:solidFill>
              </a:rPr>
              <a:t>of lawsuits.</a:t>
            </a:r>
          </a:p>
        </p:txBody>
      </p:sp>
    </p:spTree>
    <p:extLst>
      <p:ext uri="{BB962C8B-B14F-4D97-AF65-F5344CB8AC3E}">
        <p14:creationId xmlns:p14="http://schemas.microsoft.com/office/powerpoint/2010/main" val="157539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6" y="32657"/>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Title 4"/>
          <p:cNvSpPr>
            <a:spLocks noGrp="1"/>
          </p:cNvSpPr>
          <p:nvPr>
            <p:ph type="title"/>
          </p:nvPr>
        </p:nvSpPr>
        <p:spPr>
          <a:xfrm>
            <a:off x="457200" y="304800"/>
            <a:ext cx="8229600" cy="1143000"/>
          </a:xfrm>
        </p:spPr>
        <p:txBody>
          <a:bodyPr>
            <a:normAutofit/>
          </a:bodyPr>
          <a:lstStyle/>
          <a:p>
            <a:r>
              <a:rPr lang="en-US" b="1" dirty="0">
                <a:solidFill>
                  <a:schemeClr val="bg1"/>
                </a:solidFill>
              </a:rPr>
              <a:t>Current Status</a:t>
            </a:r>
            <a:br>
              <a:rPr lang="en-US" b="1" dirty="0">
                <a:solidFill>
                  <a:schemeClr val="bg1"/>
                </a:solidFill>
              </a:rPr>
            </a:br>
            <a:r>
              <a:rPr lang="en-US" sz="2200" b="1" dirty="0">
                <a:solidFill>
                  <a:schemeClr val="bg1"/>
                </a:solidFill>
              </a:rPr>
              <a:t>of lawsuits.</a:t>
            </a:r>
          </a:p>
        </p:txBody>
      </p:sp>
      <p:sp>
        <p:nvSpPr>
          <p:cNvPr id="7" name="Footer Placeholder 4"/>
          <p:cNvSpPr>
            <a:spLocks noGrp="1"/>
          </p:cNvSpPr>
          <p:nvPr>
            <p:ph type="ftr" sz="quarter" idx="4294967295"/>
          </p:nvPr>
        </p:nvSpPr>
        <p:spPr>
          <a:xfrm>
            <a:off x="0" y="6248400"/>
            <a:ext cx="7239000" cy="365125"/>
          </a:xfrm>
          <a:prstGeom prst="rect">
            <a:avLst/>
          </a:prstGeom>
        </p:spPr>
        <p:txBody>
          <a:bodyPr vert="horz" lIns="91440" tIns="45720" rIns="91440" bIns="45720" rtlCol="0" anchor="ctr"/>
          <a:lstStyle>
            <a:lvl1pPr algn="ctr">
              <a:defRPr sz="1800">
                <a:solidFill>
                  <a:schemeClr val="bg1">
                    <a:lumMod val="75000"/>
                  </a:schemeClr>
                </a:solidFill>
              </a:defRPr>
            </a:lvl1pPr>
          </a:lstStyle>
          <a:p>
            <a:r>
              <a:rPr lang="en-US" dirty="0">
                <a:solidFill>
                  <a:schemeClr val="tx2"/>
                </a:solidFill>
              </a:rPr>
              <a:t>Town of Minturn/Battle Mountain Agreement </a:t>
            </a:r>
          </a:p>
          <a:p>
            <a:r>
              <a:rPr lang="en-US" dirty="0">
                <a:solidFill>
                  <a:schemeClr val="tx2"/>
                </a:solidFill>
              </a:rPr>
              <a:t>Regarding Escrows &amp; Funding</a:t>
            </a:r>
          </a:p>
        </p:txBody>
      </p:sp>
      <p:sp>
        <p:nvSpPr>
          <p:cNvPr id="6" name="TextBox 5"/>
          <p:cNvSpPr txBox="1"/>
          <p:nvPr/>
        </p:nvSpPr>
        <p:spPr>
          <a:xfrm>
            <a:off x="304800" y="1752600"/>
            <a:ext cx="8610600" cy="3385542"/>
          </a:xfrm>
          <a:prstGeom prst="rect">
            <a:avLst/>
          </a:prstGeom>
          <a:noFill/>
        </p:spPr>
        <p:txBody>
          <a:bodyPr wrap="square" rtlCol="0">
            <a:spAutoFit/>
          </a:bodyPr>
          <a:lstStyle/>
          <a:p>
            <a:endParaRPr lang="en-US" dirty="0">
              <a:solidFill>
                <a:schemeClr val="bg1"/>
              </a:solidFill>
            </a:endParaRPr>
          </a:p>
          <a:p>
            <a:pPr algn="ctr"/>
            <a:r>
              <a:rPr lang="en-US" sz="2800" dirty="0">
                <a:solidFill>
                  <a:schemeClr val="bg1"/>
                </a:solidFill>
              </a:rPr>
              <a:t>If Colorado Supreme Court rules in favor of the Town of Minturn &amp; Battle Mountain:</a:t>
            </a:r>
          </a:p>
          <a:p>
            <a:pPr algn="ctr"/>
            <a:endParaRPr lang="en-US" sz="2800" dirty="0">
              <a:solidFill>
                <a:schemeClr val="bg1"/>
              </a:solidFill>
            </a:endParaRPr>
          </a:p>
          <a:p>
            <a:pPr marL="342900" indent="-342900">
              <a:buFont typeface="+mj-lt"/>
              <a:buAutoNum type="arabicPeriod"/>
            </a:pPr>
            <a:r>
              <a:rPr lang="en-US" sz="2800" dirty="0">
                <a:solidFill>
                  <a:schemeClr val="bg1"/>
                </a:solidFill>
              </a:rPr>
              <a:t>Property will remain annexed</a:t>
            </a:r>
          </a:p>
          <a:p>
            <a:pPr marL="342900" indent="-342900">
              <a:buFont typeface="+mj-lt"/>
              <a:buAutoNum type="arabicPeriod"/>
            </a:pPr>
            <a:r>
              <a:rPr lang="en-US" sz="2800" dirty="0">
                <a:solidFill>
                  <a:schemeClr val="bg1"/>
                </a:solidFill>
              </a:rPr>
              <a:t>Nonetheless, there are still title lawsuits that will continue unresolved until sometime between 2012-2018 therefore continuing to delay development.</a:t>
            </a:r>
          </a:p>
        </p:txBody>
      </p:sp>
    </p:spTree>
    <p:extLst>
      <p:ext uri="{BB962C8B-B14F-4D97-AF65-F5344CB8AC3E}">
        <p14:creationId xmlns:p14="http://schemas.microsoft.com/office/powerpoint/2010/main" val="79780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Title 4"/>
          <p:cNvSpPr>
            <a:spLocks noGrp="1"/>
          </p:cNvSpPr>
          <p:nvPr>
            <p:ph type="title"/>
          </p:nvPr>
        </p:nvSpPr>
        <p:spPr>
          <a:xfrm>
            <a:off x="457200" y="304800"/>
            <a:ext cx="8229600" cy="1143000"/>
          </a:xfrm>
        </p:spPr>
        <p:txBody>
          <a:bodyPr>
            <a:normAutofit fontScale="90000"/>
          </a:bodyPr>
          <a:lstStyle/>
          <a:p>
            <a:r>
              <a:rPr lang="en-US" b="1" dirty="0">
                <a:solidFill>
                  <a:schemeClr val="bg1"/>
                </a:solidFill>
              </a:rPr>
              <a:t>Why did we begin negotiations to release escrow funds?</a:t>
            </a:r>
            <a:endParaRPr lang="en-US" sz="2200" b="1" dirty="0">
              <a:solidFill>
                <a:schemeClr val="bg1"/>
              </a:solidFill>
            </a:endParaRPr>
          </a:p>
        </p:txBody>
      </p:sp>
      <p:sp>
        <p:nvSpPr>
          <p:cNvPr id="7" name="Footer Placeholder 4"/>
          <p:cNvSpPr>
            <a:spLocks noGrp="1"/>
          </p:cNvSpPr>
          <p:nvPr>
            <p:ph type="ftr" sz="quarter" idx="4294967295"/>
          </p:nvPr>
        </p:nvSpPr>
        <p:spPr>
          <a:xfrm>
            <a:off x="0" y="6248400"/>
            <a:ext cx="7239000" cy="365125"/>
          </a:xfrm>
          <a:prstGeom prst="rect">
            <a:avLst/>
          </a:prstGeom>
        </p:spPr>
        <p:txBody>
          <a:bodyPr vert="horz" lIns="91440" tIns="45720" rIns="91440" bIns="45720" rtlCol="0" anchor="ctr"/>
          <a:lstStyle>
            <a:lvl1pPr algn="ctr">
              <a:defRPr sz="1800">
                <a:solidFill>
                  <a:schemeClr val="bg1">
                    <a:lumMod val="75000"/>
                  </a:schemeClr>
                </a:solidFill>
              </a:defRPr>
            </a:lvl1pPr>
          </a:lstStyle>
          <a:p>
            <a:r>
              <a:rPr lang="en-US" dirty="0">
                <a:solidFill>
                  <a:schemeClr val="tx2"/>
                </a:solidFill>
              </a:rPr>
              <a:t>Town of Minturn/Battle Mountain Agreement </a:t>
            </a:r>
          </a:p>
          <a:p>
            <a:r>
              <a:rPr lang="en-US" dirty="0">
                <a:solidFill>
                  <a:schemeClr val="tx2"/>
                </a:solidFill>
              </a:rPr>
              <a:t>Regarding Escrows &amp; Funding</a:t>
            </a:r>
          </a:p>
        </p:txBody>
      </p:sp>
      <p:sp>
        <p:nvSpPr>
          <p:cNvPr id="3" name="TextBox 2"/>
          <p:cNvSpPr txBox="1"/>
          <p:nvPr/>
        </p:nvSpPr>
        <p:spPr>
          <a:xfrm>
            <a:off x="990600" y="1752600"/>
            <a:ext cx="7239000" cy="3539430"/>
          </a:xfrm>
          <a:prstGeom prst="rect">
            <a:avLst/>
          </a:prstGeom>
          <a:noFill/>
        </p:spPr>
        <p:txBody>
          <a:bodyPr wrap="square" rtlCol="0">
            <a:spAutoFit/>
          </a:bodyPr>
          <a:lstStyle/>
          <a:p>
            <a:pPr marL="457200" indent="-457200">
              <a:buFont typeface="Arial" pitchFamily="34" charset="0"/>
              <a:buChar char="•"/>
            </a:pPr>
            <a:r>
              <a:rPr lang="en-US" sz="2800" dirty="0">
                <a:solidFill>
                  <a:schemeClr val="bg1"/>
                </a:solidFill>
              </a:rPr>
              <a:t>Direction from the Town Council</a:t>
            </a:r>
          </a:p>
          <a:p>
            <a:pPr marL="457200" indent="-457200">
              <a:buFont typeface="Arial" pitchFamily="34" charset="0"/>
              <a:buChar char="•"/>
            </a:pPr>
            <a:r>
              <a:rPr lang="en-US" sz="2800" dirty="0">
                <a:solidFill>
                  <a:schemeClr val="bg1"/>
                </a:solidFill>
              </a:rPr>
              <a:t>Direction from Battle Mountain Investors</a:t>
            </a:r>
          </a:p>
          <a:p>
            <a:pPr marL="457200" indent="-457200">
              <a:buFont typeface="Arial" pitchFamily="34" charset="0"/>
              <a:buChar char="•"/>
            </a:pPr>
            <a:r>
              <a:rPr lang="en-US" sz="2800" dirty="0">
                <a:solidFill>
                  <a:schemeClr val="bg1"/>
                </a:solidFill>
              </a:rPr>
              <a:t>Priorities for use of escrow funds have changed because the project itself has changed</a:t>
            </a:r>
          </a:p>
          <a:p>
            <a:pPr marL="457200" indent="-457200">
              <a:buFont typeface="Arial" pitchFamily="34" charset="0"/>
              <a:buChar char="•"/>
            </a:pPr>
            <a:r>
              <a:rPr lang="en-US" sz="2800" dirty="0">
                <a:solidFill>
                  <a:schemeClr val="bg1"/>
                </a:solidFill>
              </a:rPr>
              <a:t>Nationwide economic decline has lowered Town revenues and has caused a pullback in investor funding for the development</a:t>
            </a:r>
          </a:p>
        </p:txBody>
      </p:sp>
    </p:spTree>
    <p:extLst>
      <p:ext uri="{BB962C8B-B14F-4D97-AF65-F5344CB8AC3E}">
        <p14:creationId xmlns:p14="http://schemas.microsoft.com/office/powerpoint/2010/main" val="374517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Title 4"/>
          <p:cNvSpPr>
            <a:spLocks noGrp="1"/>
          </p:cNvSpPr>
          <p:nvPr>
            <p:ph type="title"/>
          </p:nvPr>
        </p:nvSpPr>
        <p:spPr>
          <a:xfrm>
            <a:off x="457200" y="304800"/>
            <a:ext cx="8229600" cy="1143000"/>
          </a:xfrm>
        </p:spPr>
        <p:txBody>
          <a:bodyPr>
            <a:normAutofit fontScale="90000"/>
          </a:bodyPr>
          <a:lstStyle/>
          <a:p>
            <a:r>
              <a:rPr lang="en-US" b="1" dirty="0">
                <a:solidFill>
                  <a:schemeClr val="bg1"/>
                </a:solidFill>
              </a:rPr>
              <a:t>Why did we begin negotiations to release escrow funds?</a:t>
            </a:r>
            <a:br>
              <a:rPr lang="en-US" b="1" dirty="0">
                <a:solidFill>
                  <a:schemeClr val="bg1"/>
                </a:solidFill>
              </a:rPr>
            </a:br>
            <a:r>
              <a:rPr lang="en-US" sz="2700" b="1" dirty="0">
                <a:solidFill>
                  <a:schemeClr val="bg1"/>
                </a:solidFill>
              </a:rPr>
              <a:t>(continued)</a:t>
            </a:r>
          </a:p>
        </p:txBody>
      </p:sp>
      <p:sp>
        <p:nvSpPr>
          <p:cNvPr id="7" name="Footer Placeholder 4"/>
          <p:cNvSpPr>
            <a:spLocks noGrp="1"/>
          </p:cNvSpPr>
          <p:nvPr>
            <p:ph type="ftr" sz="quarter" idx="4294967295"/>
          </p:nvPr>
        </p:nvSpPr>
        <p:spPr>
          <a:xfrm>
            <a:off x="0" y="6248400"/>
            <a:ext cx="7239000" cy="365125"/>
          </a:xfrm>
          <a:prstGeom prst="rect">
            <a:avLst/>
          </a:prstGeom>
        </p:spPr>
        <p:txBody>
          <a:bodyPr vert="horz" lIns="91440" tIns="45720" rIns="91440" bIns="45720" rtlCol="0" anchor="ctr"/>
          <a:lstStyle>
            <a:lvl1pPr algn="ctr">
              <a:defRPr sz="1800">
                <a:solidFill>
                  <a:schemeClr val="bg1">
                    <a:lumMod val="75000"/>
                  </a:schemeClr>
                </a:solidFill>
              </a:defRPr>
            </a:lvl1pPr>
          </a:lstStyle>
          <a:p>
            <a:r>
              <a:rPr lang="en-US" dirty="0">
                <a:solidFill>
                  <a:schemeClr val="tx2"/>
                </a:solidFill>
              </a:rPr>
              <a:t>Town of Minturn/Battle Mountain Agreement </a:t>
            </a:r>
          </a:p>
          <a:p>
            <a:r>
              <a:rPr lang="en-US" dirty="0">
                <a:solidFill>
                  <a:schemeClr val="tx2"/>
                </a:solidFill>
              </a:rPr>
              <a:t>Regarding Escrows &amp; Funding</a:t>
            </a:r>
          </a:p>
        </p:txBody>
      </p:sp>
      <p:sp>
        <p:nvSpPr>
          <p:cNvPr id="3" name="TextBox 2"/>
          <p:cNvSpPr txBox="1"/>
          <p:nvPr/>
        </p:nvSpPr>
        <p:spPr>
          <a:xfrm>
            <a:off x="609600" y="2451318"/>
            <a:ext cx="7924800" cy="2677656"/>
          </a:xfrm>
          <a:prstGeom prst="rect">
            <a:avLst/>
          </a:prstGeom>
          <a:noFill/>
        </p:spPr>
        <p:txBody>
          <a:bodyPr wrap="square" rtlCol="0">
            <a:spAutoFit/>
          </a:bodyPr>
          <a:lstStyle/>
          <a:p>
            <a:pPr marL="457200" indent="-457200">
              <a:buFont typeface="Arial" pitchFamily="34" charset="0"/>
              <a:buChar char="•"/>
            </a:pPr>
            <a:r>
              <a:rPr lang="en-US" sz="2800" dirty="0">
                <a:solidFill>
                  <a:schemeClr val="bg1"/>
                </a:solidFill>
              </a:rPr>
              <a:t>This is an opportunity to use escrow funds now. The lawsuits could delay the release of funds until 2018.</a:t>
            </a:r>
          </a:p>
          <a:p>
            <a:pPr marL="457200" indent="-457200">
              <a:buFont typeface="Arial" pitchFamily="34" charset="0"/>
              <a:buChar char="•"/>
            </a:pPr>
            <a:r>
              <a:rPr lang="en-US" sz="2800" dirty="0">
                <a:solidFill>
                  <a:schemeClr val="bg1"/>
                </a:solidFill>
              </a:rPr>
              <a:t>Possible risk of losing funds altogether if property is de-annexed or other unforeseen circumstances.</a:t>
            </a:r>
          </a:p>
          <a:p>
            <a:endParaRPr lang="en-US" sz="2800" dirty="0">
              <a:solidFill>
                <a:schemeClr val="bg1"/>
              </a:solidFill>
            </a:endParaRPr>
          </a:p>
        </p:txBody>
      </p:sp>
    </p:spTree>
    <p:extLst>
      <p:ext uri="{BB962C8B-B14F-4D97-AF65-F5344CB8AC3E}">
        <p14:creationId xmlns:p14="http://schemas.microsoft.com/office/powerpoint/2010/main" val="193134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Title 1"/>
          <p:cNvSpPr>
            <a:spLocks noGrp="1"/>
          </p:cNvSpPr>
          <p:nvPr>
            <p:ph type="title"/>
          </p:nvPr>
        </p:nvSpPr>
        <p:spPr/>
        <p:txBody>
          <a:bodyPr/>
          <a:lstStyle/>
          <a:p>
            <a:r>
              <a:rPr lang="en-US" dirty="0">
                <a:solidFill>
                  <a:schemeClr val="bg1"/>
                </a:solidFill>
              </a:rPr>
              <a:t>Foundations of the Negotiations</a:t>
            </a:r>
          </a:p>
        </p:txBody>
      </p:sp>
      <p:sp>
        <p:nvSpPr>
          <p:cNvPr id="3" name="Content Placeholder 2"/>
          <p:cNvSpPr>
            <a:spLocks noGrp="1"/>
          </p:cNvSpPr>
          <p:nvPr>
            <p:ph idx="1"/>
          </p:nvPr>
        </p:nvSpPr>
        <p:spPr>
          <a:xfrm>
            <a:off x="381000" y="1600200"/>
            <a:ext cx="8686800" cy="4525963"/>
          </a:xfrm>
        </p:spPr>
        <p:txBody>
          <a:bodyPr>
            <a:normAutofit/>
          </a:bodyPr>
          <a:lstStyle/>
          <a:p>
            <a:r>
              <a:rPr lang="en-US" sz="2800" dirty="0">
                <a:solidFill>
                  <a:schemeClr val="bg1"/>
                </a:solidFill>
              </a:rPr>
              <a:t>This agreement does not release Battle Mountain from any existing obligations.</a:t>
            </a:r>
          </a:p>
          <a:p>
            <a:r>
              <a:rPr lang="en-US" sz="2800" dirty="0">
                <a:solidFill>
                  <a:schemeClr val="bg1"/>
                </a:solidFill>
              </a:rPr>
              <a:t>Battle Mountain is required to restore all funds to escrow that will be released to them. </a:t>
            </a:r>
          </a:p>
          <a:p>
            <a:r>
              <a:rPr lang="en-US" sz="2800" dirty="0">
                <a:solidFill>
                  <a:schemeClr val="bg1"/>
                </a:solidFill>
              </a:rPr>
              <a:t>Town of Minturn will retain all funds from this agreement with the exception of what may be court ordered due to de-annexation.</a:t>
            </a:r>
          </a:p>
          <a:p>
            <a:pPr marL="0" indent="0">
              <a:buNone/>
            </a:pPr>
            <a:endParaRPr lang="en-US" sz="2800" dirty="0">
              <a:solidFill>
                <a:schemeClr val="bg1"/>
              </a:solidFill>
            </a:endParaRPr>
          </a:p>
        </p:txBody>
      </p:sp>
      <p:sp>
        <p:nvSpPr>
          <p:cNvPr id="5" name="Footer Placeholder 4"/>
          <p:cNvSpPr>
            <a:spLocks noGrp="1"/>
          </p:cNvSpPr>
          <p:nvPr>
            <p:ph type="ftr" sz="quarter" idx="4294967295"/>
          </p:nvPr>
        </p:nvSpPr>
        <p:spPr>
          <a:xfrm>
            <a:off x="0" y="6248400"/>
            <a:ext cx="7239000" cy="365125"/>
          </a:xfrm>
          <a:prstGeom prst="rect">
            <a:avLst/>
          </a:prstGeom>
        </p:spPr>
        <p:txBody>
          <a:bodyPr vert="horz" lIns="91440" tIns="45720" rIns="91440" bIns="45720" rtlCol="0" anchor="ctr"/>
          <a:lstStyle>
            <a:lvl1pPr algn="ctr">
              <a:defRPr sz="1800">
                <a:solidFill>
                  <a:schemeClr val="bg1">
                    <a:lumMod val="75000"/>
                  </a:schemeClr>
                </a:solidFill>
              </a:defRPr>
            </a:lvl1pPr>
          </a:lstStyle>
          <a:p>
            <a:r>
              <a:rPr lang="en-US" dirty="0">
                <a:solidFill>
                  <a:schemeClr val="tx2"/>
                </a:solidFill>
              </a:rPr>
              <a:t>Town of Minturn/Battle Mountain Agreement </a:t>
            </a:r>
          </a:p>
          <a:p>
            <a:r>
              <a:rPr lang="en-US" dirty="0">
                <a:solidFill>
                  <a:schemeClr val="tx2"/>
                </a:solidFill>
              </a:rPr>
              <a:t>Regarding Escrows &amp; Funding</a:t>
            </a:r>
          </a:p>
        </p:txBody>
      </p:sp>
    </p:spTree>
    <p:extLst>
      <p:ext uri="{BB962C8B-B14F-4D97-AF65-F5344CB8AC3E}">
        <p14:creationId xmlns:p14="http://schemas.microsoft.com/office/powerpoint/2010/main" val="302162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ttle Mtn Negotiations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Battle Mtn Negotiations presentation</Template>
  <TotalTime>1448</TotalTime>
  <Words>1152</Words>
  <Application>Microsoft Office PowerPoint</Application>
  <PresentationFormat>On-screen Show (4:3)</PresentationFormat>
  <Paragraphs>144</Paragraphs>
  <Slides>19</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Battle Mtn Negotiations presentation</vt:lpstr>
      <vt:lpstr>Town of Minturn</vt:lpstr>
      <vt:lpstr>Brief History</vt:lpstr>
      <vt:lpstr>Who’s Money is it?</vt:lpstr>
      <vt:lpstr>Current Status of the Escrow Funds.</vt:lpstr>
      <vt:lpstr>Current Status of lawsuits.</vt:lpstr>
      <vt:lpstr>Current Status of lawsuits.</vt:lpstr>
      <vt:lpstr>Why did we begin negotiations to release escrow funds?</vt:lpstr>
      <vt:lpstr>Why did we begin negotiations to release escrow funds? (continued)</vt:lpstr>
      <vt:lpstr>Foundations of the Negotiations</vt:lpstr>
      <vt:lpstr>Foundations of the Negotiation (continued)</vt:lpstr>
      <vt:lpstr>What do we get? </vt:lpstr>
      <vt:lpstr>Other possible uses of funds include: (continued) </vt:lpstr>
      <vt:lpstr>If de-annexation occurs: </vt:lpstr>
      <vt:lpstr>PowerPoint Presentation</vt:lpstr>
      <vt:lpstr>Added Financial Protection  for the Town</vt:lpstr>
      <vt:lpstr>Added Financial Protection  for the Town Default Funding Agreement:</vt:lpstr>
      <vt:lpstr>Distribution of $11.6m Escrow Funds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Town of Minturn</dc:title>
  <dc:creator>Michelle Metteer</dc:creator>
  <cp:lastModifiedBy>Michael J. Sawyer</cp:lastModifiedBy>
  <cp:revision>102</cp:revision>
  <cp:lastPrinted>2012-02-07T18:00:22Z</cp:lastPrinted>
  <dcterms:created xsi:type="dcterms:W3CDTF">2012-02-03T21:47:52Z</dcterms:created>
  <dcterms:modified xsi:type="dcterms:W3CDTF">2019-05-15T18:10:14Z</dcterms:modified>
</cp:coreProperties>
</file>